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4" r:id="rId3"/>
    <p:sldId id="265" r:id="rId4"/>
    <p:sldId id="259" r:id="rId5"/>
    <p:sldId id="260" r:id="rId6"/>
    <p:sldId id="257" r:id="rId7"/>
    <p:sldId id="258" r:id="rId8"/>
    <p:sldId id="262" r:id="rId9"/>
    <p:sldId id="263" r:id="rId10"/>
    <p:sldId id="267" r:id="rId11"/>
    <p:sldId id="268" r:id="rId12"/>
    <p:sldId id="269" r:id="rId13"/>
    <p:sldId id="270" r:id="rId14"/>
    <p:sldId id="271" r:id="rId15"/>
    <p:sldId id="274" r:id="rId16"/>
    <p:sldId id="275" r:id="rId17"/>
    <p:sldId id="272" r:id="rId18"/>
    <p:sldId id="273" r:id="rId19"/>
    <p:sldId id="276" r:id="rId20"/>
    <p:sldId id="278" r:id="rId21"/>
    <p:sldId id="279" r:id="rId22"/>
    <p:sldId id="280" r:id="rId23"/>
    <p:sldId id="286" r:id="rId24"/>
    <p:sldId id="281" r:id="rId25"/>
    <p:sldId id="282" r:id="rId26"/>
    <p:sldId id="283" r:id="rId27"/>
    <p:sldId id="284" r:id="rId28"/>
    <p:sldId id="285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89969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627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56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9148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51468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000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1997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50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18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947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690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16B2EAE-FAC8-4246-A0D1-B33D6F274073}" type="datetimeFigureOut">
              <a:rPr lang="ru-RU" smtClean="0"/>
              <a:pPr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8FCCE6F-0F63-489F-BE28-8ED978BCAC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145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12" Type="http://schemas.openxmlformats.org/officeDocument/2006/relationships/slide" Target="slide21.xml"/><Relationship Id="rId2" Type="http://schemas.openxmlformats.org/officeDocument/2006/relationships/image" Target="../media/image2.jpe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6.xml"/><Relationship Id="rId15" Type="http://schemas.openxmlformats.org/officeDocument/2006/relationships/slide" Target="slide28.xml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5.xml"/><Relationship Id="rId14" Type="http://schemas.openxmlformats.org/officeDocument/2006/relationships/slide" Target="slide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microsoft.com/office/2007/relationships/media" Target="../media/media2.mp3"/><Relationship Id="rId5" Type="http://schemas.openxmlformats.org/officeDocument/2006/relationships/image" Target="../media/image50.pn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virtual.rusmuseumvrm.ru/?lang=ru" TargetMode="External"/><Relationship Id="rId2" Type="http://schemas.openxmlformats.org/officeDocument/2006/relationships/hyperlink" Target="https://rusmuseumvrm.ru/index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ulture.ru/movies/3857/istoriya-odnoi-kartiny-vzyatie-azova" TargetMode="External"/><Relationship Id="rId4" Type="http://schemas.openxmlformats.org/officeDocument/2006/relationships/hyperlink" Target="https://rusmuseumvrm.ru/collections/albums/album.php?id=449&amp;lang=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265"/>
            <a:ext cx="12192000" cy="625141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7117553"/>
              </p:ext>
            </p:extLst>
          </p:nvPr>
        </p:nvGraphicFramePr>
        <p:xfrm>
          <a:off x="4478873" y="1757281"/>
          <a:ext cx="7250547" cy="32979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0000" endA="300" endPos="38500" dist="50800" dir="5400000" sy="-100000" algn="bl" rotWithShape="0"/>
                </a:effectLst>
                <a:tableStyleId>{B301B821-A1FF-4177-AEE7-76D212191A09}</a:tableStyleId>
              </a:tblPr>
              <a:tblGrid>
                <a:gridCol w="2152074">
                  <a:extLst>
                    <a:ext uri="{9D8B030D-6E8A-4147-A177-3AD203B41FA5}">
                      <a16:colId xmlns="" xmlns:a16="http://schemas.microsoft.com/office/drawing/2014/main" val="392455387"/>
                    </a:ext>
                  </a:extLst>
                </a:gridCol>
                <a:gridCol w="1043709">
                  <a:extLst>
                    <a:ext uri="{9D8B030D-6E8A-4147-A177-3AD203B41FA5}">
                      <a16:colId xmlns="" xmlns:a16="http://schemas.microsoft.com/office/drawing/2014/main" val="1875597884"/>
                    </a:ext>
                  </a:extLst>
                </a:gridCol>
                <a:gridCol w="1422400">
                  <a:extLst>
                    <a:ext uri="{9D8B030D-6E8A-4147-A177-3AD203B41FA5}">
                      <a16:colId xmlns="" xmlns:a16="http://schemas.microsoft.com/office/drawing/2014/main" val="978043129"/>
                    </a:ext>
                  </a:extLst>
                </a:gridCol>
                <a:gridCol w="1339273">
                  <a:extLst>
                    <a:ext uri="{9D8B030D-6E8A-4147-A177-3AD203B41FA5}">
                      <a16:colId xmlns="" xmlns:a16="http://schemas.microsoft.com/office/drawing/2014/main" val="302334228"/>
                    </a:ext>
                  </a:extLst>
                </a:gridCol>
                <a:gridCol w="1293091">
                  <a:extLst>
                    <a:ext uri="{9D8B030D-6E8A-4147-A177-3AD203B41FA5}">
                      <a16:colId xmlns="" xmlns:a16="http://schemas.microsoft.com/office/drawing/2014/main" val="3130110975"/>
                    </a:ext>
                  </a:extLst>
                </a:gridCol>
              </a:tblGrid>
              <a:tr h="109932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ЖИВОПИСЬ И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ГРАВЮРА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10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25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40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50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100219356"/>
                  </a:ext>
                </a:extLst>
              </a:tr>
              <a:tr h="109932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СКУЛЬПТУРА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10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25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40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50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275897361"/>
                  </a:ext>
                </a:extLst>
              </a:tr>
              <a:tr h="109932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АРХИТЕКТУРА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25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40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50</a:t>
                      </a:r>
                      <a:endParaRPr lang="ru-RU" sz="3200" b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372439708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86703" y="278476"/>
            <a:ext cx="132996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СВОЯ ИГРА </a:t>
            </a:r>
          </a:p>
          <a:p>
            <a:pPr algn="ctr"/>
            <a:r>
              <a:rPr lang="ru-RU" sz="36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 I и его эпоха в русском искусстве</a:t>
            </a:r>
            <a:endParaRPr lang="ru-RU" sz="3600" b="1" i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76" y="106084"/>
            <a:ext cx="1197551" cy="12003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633420" y="505524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 истории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"СОШ №76 имени М.Г. Галицкого"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Небритова Дарья Александровна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5838" y="612816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Саратов, 2022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2795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2662" y="0"/>
            <a:ext cx="8199774" cy="6206878"/>
          </a:xfrm>
          <a:prstGeom prst="rect">
            <a:avLst/>
          </a:prstGeom>
        </p:spPr>
      </p:pic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504" y="122238"/>
            <a:ext cx="1194920" cy="1201016"/>
          </a:xfrm>
          <a:prstGeom prst="rect">
            <a:avLst/>
          </a:prstGeom>
        </p:spPr>
      </p:pic>
      <p:pic>
        <p:nvPicPr>
          <p:cNvPr id="5" name="КОТ В МЕШКЕ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39525" y="57195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2083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04175" y="2196717"/>
            <a:ext cx="10058400" cy="40233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Чей бюст </a:t>
            </a:r>
          </a:p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 на слайде? 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2358" y="0"/>
            <a:ext cx="4939642" cy="694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268" y="94528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8011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8032"/>
            <a:ext cx="3200400" cy="2286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МЕНШИКОВ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петровское время в России еще не появился свой большой национальный скульптор, работали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иностранцы. Среди них выделялся итальянец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Бартоломео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Карло Растрелли (1675–1744 гг.).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Вскоре после приезда в Россию он изваял бюст царского любимца А.Д. Меншикова.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работе ярко проявились черты искусства барокко: изменчивость, пышность, натуралистичность. При всей помпезности аксессуаров мастер точно воспроизвел лицо вельможи – умное, волевое, надменное.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94920" cy="1201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5501" y="198639"/>
            <a:ext cx="5234656" cy="647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204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135" y="-249106"/>
            <a:ext cx="10058400" cy="1450757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СКУЛЬПТОРЕ ИДЕТ РЕЧЬ?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898" y="2104353"/>
            <a:ext cx="4047374" cy="4425756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Запечатлел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Петра I во многих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произведениях: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бронзовых бюста императора, сохранился один из них, 1723—29;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Восковая персона»,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1725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одели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памятников царю с пешей (не сохранилась) и конной статуей Петра I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(1743—44)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50490" y="1827261"/>
            <a:ext cx="2869943" cy="3689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794" y="113001"/>
            <a:ext cx="1194920" cy="12010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20433" y="1827261"/>
            <a:ext cx="2748996" cy="3689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9055937" y="5517189"/>
            <a:ext cx="1949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Восковая персона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65241" y="5517189"/>
            <a:ext cx="1606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Бюст Петра I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89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720" y="665294"/>
            <a:ext cx="10058400" cy="1450757"/>
          </a:xfrm>
        </p:spPr>
        <p:txBody>
          <a:bodyPr/>
          <a:lstStyle/>
          <a:p>
            <a:pPr algn="ctr"/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Бартоломео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Карло Растрелли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315" y="1845734"/>
            <a:ext cx="3631740" cy="40233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 скульптор, 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бронзолитейщик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чеканщик и ювелир. 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Известен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тем, что работал в России и создал конный монумент Петру I в Санкт-Петербурге.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7055" y="1589331"/>
            <a:ext cx="3755461" cy="42797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13382" y="5568882"/>
            <a:ext cx="6797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Конная статуя Петра I. 1743–1744 гг.                             Конная статуя. Деталь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12364" y="2154393"/>
            <a:ext cx="4191533" cy="3149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794" y="189656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044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109" y="973743"/>
            <a:ext cx="3200400" cy="2286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ФИЛОСОФ ПРОПУЩЕН В СПИСКЕ И ИЗОБРАЖЕН НА СЛАЙДЕ?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4109" y="3546906"/>
            <a:ext cx="3200400" cy="337912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МАРИНАЛИ ОРАЦИО </a:t>
            </a: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 СКУЛЬПТОР, КОТОРЫЙ ИЗВЕСТЕН СВОИМИ РАБОТАМИ В ЛЕТНЕМ САДУ: ГЕРАКЛИТ, СЕНЕКА, ДЕМОКРИТ, ДИОГЕН, МАРС, АППОЛОН, МИДАС И ………..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6" y="0"/>
            <a:ext cx="1194920" cy="12010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2510" y="0"/>
            <a:ext cx="4588472" cy="6882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60489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ДРЕВНЕГРЕЧЕСКИЙ ФИЛОСОФ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07" y="2073513"/>
            <a:ext cx="2610628" cy="3915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6133" y="2041536"/>
            <a:ext cx="2610628" cy="3915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583875" y="5966114"/>
            <a:ext cx="995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Сенека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7106" y="5989455"/>
            <a:ext cx="1170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Гераклит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04213"/>
            <a:ext cx="1194920" cy="120101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625023" y="2031723"/>
            <a:ext cx="499432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сад — любимое детище Петра I, жемчужина в парковом ожерелье Петербурга.</a:t>
            </a:r>
          </a:p>
          <a:p>
            <a:pPr algn="just"/>
            <a:endParaRPr lang="ru-RU" sz="1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1704 году Петр I приказал разбить для себя большой сад, подобный прославленным западноевропейским паркам того времени, и сам наметил его первоначальный план. </a:t>
            </a:r>
          </a:p>
          <a:p>
            <a:pPr algn="just"/>
            <a:endParaRPr lang="ru-RU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профессионально выполненный проект сада принадлежит голландскому садовнику Яну </a:t>
            </a:r>
            <a:r>
              <a:rPr lang="ru-RU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Роозену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(1713-1714 гг.). В 1717 г. царь Петр собственной рукой внес исправления в план будущего Летнего сада и впоследствии тщательно следил за его обустройством, вникая во все хозяйственные мелочи.</a:t>
            </a:r>
            <a:endParaRPr lang="ru-RU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03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ПОПРОБУЙТЕ ОПРЕДЕЛИТЬ КАКАЯ СТАТУЯ ИЗ СЕРИИ «КРУГОВОРОТ СУТОК», ПРЕДСТАВЛЕННЫХ В ЛЕТНЕМ САДУ, УПОМИНАЕТСЯ В РЕБУСЕ? 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035" y="1978891"/>
            <a:ext cx="2512262" cy="2512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6146" y="4866454"/>
            <a:ext cx="1626176" cy="11563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22820" y="4748282"/>
            <a:ext cx="1104900" cy="1428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3105" y="1978890"/>
            <a:ext cx="3744331" cy="2496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73398" y="4866454"/>
            <a:ext cx="2782282" cy="11924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68546" y="1978890"/>
            <a:ext cx="3518268" cy="2512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Крест 9"/>
          <p:cNvSpPr/>
          <p:nvPr/>
        </p:nvSpPr>
        <p:spPr>
          <a:xfrm>
            <a:off x="3278910" y="3057235"/>
            <a:ext cx="452582" cy="526473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95893" y="3057235"/>
            <a:ext cx="469433" cy="542591"/>
          </a:xfrm>
          <a:prstGeom prst="rect">
            <a:avLst/>
          </a:prstGeom>
        </p:spPr>
      </p:pic>
      <p:pic>
        <p:nvPicPr>
          <p:cNvPr id="12" name="Рисунок 1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226" y="123487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0601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9352" y="295839"/>
            <a:ext cx="10058400" cy="1450757"/>
          </a:xfrm>
        </p:spPr>
        <p:txBody>
          <a:bodyPr/>
          <a:lstStyle/>
          <a:p>
            <a:r>
              <a:rPr lang="ru-RU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7818" y="1923165"/>
            <a:ext cx="5588001" cy="4758266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Серия скульптур «Круговорот суток» выполнена талантливым скульптором Джованни </a:t>
            </a:r>
            <a:r>
              <a:rPr lang="ru-RU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Бонацца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 и утренняя заря, полдень и закат, сменяя друг друга, отмечают на земле извечный круговорот суток. Об этом и повествует лучшая скульптурная группа Летнего сада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Молодая женщина в звездном покрывале – «Ночь». Ее голова украшена венком из цветов мака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(мак – символ сна).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нарядном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поясе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женщины –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летучая мышь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 сидит сова – неизменная спутница тьмы, символ ночи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 закрыты, а лицо печально и задумчиво. </a:t>
            </a: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473" y="-9977"/>
            <a:ext cx="1194920" cy="12010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31430" y="0"/>
            <a:ext cx="456057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61007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стиле русского искусства идет речь?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20865" y="2409152"/>
            <a:ext cx="10411230" cy="40233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Историко-региональный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стиль русского искусства, главным образом архитектуры, первой четверти XVIII века, сложившийся при жизни Петра Великого в связи с основанием 16 мая 1703 года 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старому стилю)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дельте реки Невы новой столицы России, города Санкт-Петербурга. 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«барокко» в данном случае ближе к первичному смыслу: «неправильный,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неклассичный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причудливый», а имя Петра указывает на его главного создателя.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4528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5666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774" y="-6005"/>
            <a:ext cx="3200400" cy="2286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ЖИЗНЬ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8137" y="2711796"/>
            <a:ext cx="3777673" cy="3379124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МОЖНО ВИДЕТЬ ИЗВЕСТНУЮ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ГРАВЮРУ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ЗУБОВА АЛЕКСЕЯ ФЕДОРОВИЧА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«Свадьба </a:t>
            </a: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Петра I и </a:t>
            </a:r>
            <a:r>
              <a:rPr lang="ru-RU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Екатерины». 1712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 ЛИ ВАМ НАСТОЯЩЕЕ ИМЯ ЕКАТЕРИНЫ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2473" y="-6005"/>
            <a:ext cx="8109527" cy="6876180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927" y="65288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153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493" y="1806081"/>
            <a:ext cx="3357490" cy="525780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Петропа́вловский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собо́р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официальное название — Собор во имя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первоверховных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апостолов Петра и Павла) 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православный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 в Санкт-Петербурге в Петропавловской крепости, усыпальница русских императоров, памятник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архитектуры </a:t>
            </a:r>
            <a:r>
              <a:rPr lang="ru-RU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петровского барокко.</a:t>
            </a:r>
            <a:endParaRPr lang="ru-RU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6465" y="785091"/>
            <a:ext cx="7710850" cy="5375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31239" y="877227"/>
            <a:ext cx="28339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ПЕТРОВСКОЕ БАРОККО</a:t>
            </a: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5048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4327" y="1032611"/>
            <a:ext cx="5929745" cy="4447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923635" y="855608"/>
            <a:ext cx="49506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Швейцарский архитектор, но итальянец… </a:t>
            </a:r>
          </a:p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же он?</a:t>
            </a:r>
          </a:p>
          <a:p>
            <a:pPr algn="ctr"/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1703 года работал в России, стал первым архитектором Санкт-Петербурга. Внёс значительный вклад в исторический процесс приобщения русской архитектуры к западноевропейским традициям и является одним из главных представителей архитектурного стиля </a:t>
            </a:r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«петровского барокко» </a:t>
            </a:r>
          </a:p>
          <a:p>
            <a:pPr algn="ctr"/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(работы: Петропавловский собор, Здание Двенадцати коллегий, Александро-Невская лавра)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3334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091" y="0"/>
            <a:ext cx="3200400" cy="2286000"/>
          </a:xfrm>
        </p:spPr>
        <p:txBody>
          <a:bodyPr/>
          <a:lstStyle/>
          <a:p>
            <a:pPr algn="ctr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Доменико </a:t>
            </a:r>
            <a:r>
              <a:rPr lang="ru-RU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Трезини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1091" y="2695171"/>
            <a:ext cx="3200400" cy="3379124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достаточно короткий срок, благодаря своему упорству и профессиональным качествам,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Трезини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завоевал авторитет, став у истоков петровского барокко. Сегодня здания, построенные швейцарцем, являются архитектурными жемчужинами Северной столицы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94920" cy="12010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0867" y="1118875"/>
            <a:ext cx="5929745" cy="4447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80618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ВОПРОС-АУКЦИОН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79863" y="1883442"/>
            <a:ext cx="6493234" cy="4328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01" y="140521"/>
            <a:ext cx="1194920" cy="1201016"/>
          </a:xfrm>
          <a:prstGeom prst="rect">
            <a:avLst/>
          </a:prstGeom>
        </p:spPr>
      </p:pic>
      <p:pic>
        <p:nvPicPr>
          <p:cNvPr id="3" name="АУКЦИОН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21052" y="57249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6271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9499" y="0"/>
            <a:ext cx="8275782" cy="5517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09091" y="5682735"/>
            <a:ext cx="75965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ПАМЯТНИК АРХИТЕКТУРЫ ИЗОБРАЖЕН НА СЛАЙДЕ?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396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5171" y="277367"/>
            <a:ext cx="10058400" cy="1450757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ДВОРЕЦ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82005" y="2030401"/>
            <a:ext cx="4740103" cy="402336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дворец Петра I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Санкт-Петербурге построен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1711–1712 гг.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проекту архитектора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Доменико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Трезини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оформлению фасадов и интерьеров Летнего дворца были привлечены архитекторы и скульпторы из Западной Европы: 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Андреас </a:t>
            </a:r>
            <a:r>
              <a:rPr lang="ru-RU" sz="240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Шлютер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Георг-Иоганн </a:t>
            </a:r>
            <a:r>
              <a:rPr lang="ru-RU" sz="240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Маттарнови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Жан-Батист-Александр </a:t>
            </a:r>
            <a:r>
              <a:rPr lang="ru-RU" sz="24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Леблон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*.</a:t>
            </a:r>
            <a:endParaRPr lang="ru-RU" sz="24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9854" y="2030401"/>
            <a:ext cx="2821132" cy="3827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070083" y="5869095"/>
            <a:ext cx="3593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*Жан-Батист-Александр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Леблон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085" y="77739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3143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2141298"/>
            <a:ext cx="3825702" cy="208895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ИЗОБРАЖЕНО ЗДАНИЕ ПЕРВОГО ПУБЛИЧНОГО МУЗЕЯ В РОССИЙСКОЙ ИМПЕРИИ. </a:t>
            </a:r>
          </a:p>
          <a:p>
            <a:pPr algn="ctr"/>
            <a:r>
              <a:rPr lang="ru-RU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ЖЕ НАЗВАНИЕ ОН НОСИТ?</a:t>
            </a:r>
            <a:endParaRPr lang="ru-RU" sz="2400" b="1" u="sng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6509" y="-21521"/>
            <a:ext cx="7795491" cy="6879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85292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1250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" y="-181495"/>
            <a:ext cx="4013200" cy="22860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КУНСТКАМЕРА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900" y="2610196"/>
            <a:ext cx="3635664" cy="337912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унстка́мера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нем.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Kunstkammer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кабинет редкостей; в настоящее время — Музей антропологии и этнографии имени Петра Великого РАН (МАЭ РАН)) — первый музей в России, учреждённый императором Петром I в Санкт-Петербурге (1714).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Обладает уникальной коллекцией предметов старины, раскрывающих историю и быт многих народов. Но многим этот музей известен своей «особенной» коллекцией анатомических редкостей и аномалий.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94920" cy="1201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50642" y="1201016"/>
            <a:ext cx="7161067" cy="4774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57439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2113589"/>
            <a:ext cx="10058400" cy="4023360"/>
          </a:xfrm>
        </p:spPr>
        <p:txBody>
          <a:bodyPr/>
          <a:lstStyle/>
          <a:p>
            <a:pPr marL="0" indent="3556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Виртуальный Русский музей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560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«Виртуальный тур по Русскому музею»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56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Петр I и его эпоха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560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Онлайн-лекция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История одной картины. «Взятие Азова» (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С.В.Бирюкова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)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1142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1644" y="169606"/>
            <a:ext cx="10058400" cy="1450757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Скавронская</a:t>
            </a:r>
            <a:endParaRPr lang="ru-RU" b="1" u="sng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048273" y="-838162"/>
            <a:ext cx="14037703" cy="7285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5723613"/>
            <a:ext cx="7669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Каравак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Луи*</a:t>
            </a:r>
          </a:p>
          <a:p>
            <a:pPr algn="just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Екатерины I в пеньюаре. 1717 (?)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02844" y="196157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*Луи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французский живописец, переселившийся при Петре Великом в 1716 в Россию и ставший придворным художником, один из наиболее значимых представителей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россики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1430" y="498474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**Термин, использующийся в российской истории искусства для обозначения западноевропейских художников, работавших в России в XVIII - первой половине XIX века.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74964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2862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031" y="76055"/>
            <a:ext cx="1194920" cy="12010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35416" y="1729653"/>
            <a:ext cx="6096000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одном из залов, мы можем наблюдать работы художника, о котором дальше пойдет речь, и чей автопортрет мы можем увидеть на слайде. 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легенда о знакомстве будущего художника с Петром I. Однажды в новгородском соборе Святой Софии император заметил мальчика, который что-то рисовал. </a:t>
            </a: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 …. </a:t>
            </a:r>
            <a:endParaRPr lang="ru-RU" sz="20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работы сразу понравились монарху, и он решил отправить юношу в Голландию изучать живопись.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r="3146" b="3835"/>
          <a:stretch/>
        </p:blipFill>
        <p:spPr>
          <a:xfrm>
            <a:off x="381595" y="2071398"/>
            <a:ext cx="4550623" cy="3937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616362" y="485595"/>
            <a:ext cx="96150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Сокровищницей отечественного искусства Русского музея по праву можно считать одно из красивейших зданий в центре Петербурга — бывший великокняжеский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дворец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39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9710" y="5897849"/>
            <a:ext cx="8779164" cy="5499639"/>
          </a:xfrm>
        </p:spPr>
        <p:txBody>
          <a:bodyPr>
            <a:noAutofit/>
          </a:bodyPr>
          <a:lstStyle/>
          <a:p>
            <a:pPr algn="just"/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тридцать восемь лет жизни было отпущено Андрею Матвееву — художнику, чьё живописное мастерство «определило яркое самобытное лицо русского искусства XVIII столетия» и стало значительной вехой в его развитии.</a:t>
            </a: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363" y="76055"/>
            <a:ext cx="1194920" cy="12010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00219" y="97090"/>
            <a:ext cx="920865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Матвеев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художник-портретист, один из основоположников русской светской живописи, мастер монументально-декоративного искусства, первый русский заграничный пенсионер, получивший полное академическое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r="3986"/>
          <a:stretch/>
        </p:blipFill>
        <p:spPr>
          <a:xfrm>
            <a:off x="92363" y="1424251"/>
            <a:ext cx="3574473" cy="47113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03273" y="197938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представлена работа </a:t>
            </a:r>
          </a:p>
          <a:p>
            <a:pPr algn="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Андрея Матвеевича Матвеева</a:t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«Портрет Петра I»</a:t>
            </a:r>
          </a:p>
          <a:p>
            <a:pPr algn="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1724—1725</a:t>
            </a:r>
          </a:p>
        </p:txBody>
      </p:sp>
    </p:spTree>
    <p:extLst>
      <p:ext uri="{BB962C8B-B14F-4D97-AF65-F5344CB8AC3E}">
        <p14:creationId xmlns:p14="http://schemas.microsoft.com/office/powerpoint/2010/main" xmlns="" val="395152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4920" y="777425"/>
            <a:ext cx="10296698" cy="356616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человек являлся активным(ой) сторонником/сторонницей реформ, проводимых Петром </a:t>
            </a:r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организатором придворного театра </a:t>
            </a: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Преображенском дворце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ком идет речь?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4920" y="4438673"/>
            <a:ext cx="100584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Подсказка*</a:t>
            </a:r>
            <a:r>
              <a:rPr lang="ru-RU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Крестовский 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был переименован в честь этого человека…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94920" cy="12010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436" y="6397197"/>
            <a:ext cx="116562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«То, что когда-то считалось «легкомысленной забавой», сейчас можно назвать гордостью русской культуры».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320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63504" y="0"/>
            <a:ext cx="542849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6193" y="390481"/>
            <a:ext cx="571731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Алексеевна Романова — дочь Алексея Михайловича Романова от второго брака с Натальей Нарышкиной. Она же — младшая сестра Петра I. Царевна большую часть своей жизни посветила любимому брату и театральным постановкам.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представлена работа известного художника Петровской эпохи – </a:t>
            </a:r>
          </a:p>
          <a:p>
            <a:pPr algn="r"/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Ивана Никитича Никитина</a:t>
            </a:r>
          </a:p>
          <a:p>
            <a:pPr algn="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«Портрет царевны Натальи Алексеевны»</a:t>
            </a:r>
          </a:p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1716(?)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6819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1019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691" y="-31209"/>
            <a:ext cx="3200400" cy="2286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Неизвестный художник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5691" y="2334954"/>
            <a:ext cx="3200400" cy="3379124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является примером отражения в русском искусстве Петровского времени реального исторического события. Тогда в результате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удачной внешней политики царя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Петра Алексеевича Османская империя потерпела первое крупное поражение, а Россия закрепилась в устье Дона и получила доступ к южным морям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какому событ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 посвящена данная картина?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4982" y="-31209"/>
            <a:ext cx="5237018" cy="6889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31209"/>
            <a:ext cx="119492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1950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630" y="76056"/>
            <a:ext cx="1194920" cy="12010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57815" y="3385759"/>
            <a:ext cx="41950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АЗОВСКИЕ ПОХОДЫ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57815" y="337759"/>
            <a:ext cx="3810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894" y="2892304"/>
            <a:ext cx="3810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051893" y="3908979"/>
            <a:ext cx="40218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1695 и 1696 годов — военные кампании России против Османской империи; были продолжением начатой правительством регента Софьи Алексеевны войны с Османской империей и Крымом; предприняты Петром I в начале его правления и закончились взятием турецкой крепости Азов. Они могут считаться первым значительным свершением молодого царя.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73736" y="2745509"/>
            <a:ext cx="4044341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6620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306</TotalTime>
  <Words>1281</Words>
  <Application>Microsoft Office PowerPoint</Application>
  <PresentationFormat>Произвольный</PresentationFormat>
  <Paragraphs>139</Paragraphs>
  <Slides>28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Ретро</vt:lpstr>
      <vt:lpstr>Слайд 1</vt:lpstr>
      <vt:lpstr>ЛИЧНАЯ ЖИЗНЬ</vt:lpstr>
      <vt:lpstr>Марта Скавронская</vt:lpstr>
      <vt:lpstr>Слайд 4</vt:lpstr>
      <vt:lpstr>Слайд 5</vt:lpstr>
      <vt:lpstr>Этот человек являлся активным(ой) сторонником/сторонницей реформ, проводимых Петром I. Является организатором придворного театра в Преображенском дворце.   О ком идет речь?</vt:lpstr>
      <vt:lpstr>Слайд 7</vt:lpstr>
      <vt:lpstr>Неизвестный художник</vt:lpstr>
      <vt:lpstr>Слайд 9</vt:lpstr>
      <vt:lpstr>Слайд 10</vt:lpstr>
      <vt:lpstr>Слайд 11</vt:lpstr>
      <vt:lpstr>АЛЕКСАНДР МЕНШИКОВ</vt:lpstr>
      <vt:lpstr>О КАКОМ СКУЛЬПТОРЕ ИДЕТ РЕЧЬ?</vt:lpstr>
      <vt:lpstr>Бартоломео Карло Растрелли </vt:lpstr>
      <vt:lpstr>КАКОЙ ФИЛОСОФ ПРОПУЩЕН В СПИСКЕ И ИЗОБРАЖЕН НА СЛАЙДЕ?</vt:lpstr>
      <vt:lpstr>АРИСТОТЕЛЬ – ДРЕВНЕГРЕЧЕСКИЙ ФИЛОСОФ</vt:lpstr>
      <vt:lpstr>ПОПРОБУЙТЕ ОПРЕДЕЛИТЬ КАКАЯ СТАТУЯ ИЗ СЕРИИ «КРУГОВОРОТ СУТОК», ПРЕДСТАВЛЕННЫХ В ЛЕТНЕМ САДУ, УПОМИНАЕТСЯ В РЕБУСЕ? </vt:lpstr>
      <vt:lpstr>Ночь</vt:lpstr>
      <vt:lpstr>О каком стиле русского искусства идет речь?</vt:lpstr>
      <vt:lpstr>Слайд 20</vt:lpstr>
      <vt:lpstr>Слайд 21</vt:lpstr>
      <vt:lpstr>Доменико Трезини</vt:lpstr>
      <vt:lpstr>ВОПРОС-АУКЦИОН</vt:lpstr>
      <vt:lpstr>Слайд 24</vt:lpstr>
      <vt:lpstr>ЛЕТНИЙ ДВОРЕЦ</vt:lpstr>
      <vt:lpstr>Слайд 26</vt:lpstr>
      <vt:lpstr>КУНСТКАМЕРА</vt:lpstr>
      <vt:lpstr>Материалы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Небритова</dc:creator>
  <cp:lastModifiedBy>NP</cp:lastModifiedBy>
  <cp:revision>30</cp:revision>
  <dcterms:created xsi:type="dcterms:W3CDTF">2022-01-31T10:17:45Z</dcterms:created>
  <dcterms:modified xsi:type="dcterms:W3CDTF">2022-06-10T16:53:05Z</dcterms:modified>
</cp:coreProperties>
</file>