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41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146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notesSlides/notesSlide13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124.xml" ContentType="application/vnd.openxmlformats-officedocument.presentationml.notesSlide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29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43.xml" ContentType="application/vnd.openxmlformats-officedocument.presentationml.notes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11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48.xml" ContentType="application/vnd.openxmlformats-officedocument.presentationml.notes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37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126.xml" ContentType="application/vnd.openxmlformats-officedocument.presentationml.notesSlide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51.xml" ContentType="application/vnd.openxmlformats-officedocument.presentationml.notes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notesSlides/notesSlide48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140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149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38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45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34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ustom.xml" ContentType="application/vnd.openxmlformats-officedocument.custom-properties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39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142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31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notesSlides/notesSlide147.xml" ContentType="application/vnd.openxmlformats-officedocument.presentationml.notes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125.xml" ContentType="application/vnd.openxmlformats-officedocument.presentationml.notesSlide+xml"/>
  <Override PartName="/ppt/notesSlides/notesSlide136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theme/theme3.xml" ContentType="application/vnd.openxmlformats-officedocument.them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50.xml" ContentType="application/vnd.openxmlformats-officedocument.presentationml.notes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notesSlides/notesSlide36.xml" ContentType="application/vnd.openxmlformats-officedocument.presentationml.notesSlide+xm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44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notesSlides/notesSlide88.xml" ContentType="application/vnd.openxmlformats-officedocument.presentationml.notesSlide+xml"/>
  <Override PartName="/ppt/notesSlides/notesSlide13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122.xml" ContentType="application/vnd.openxmlformats-officedocument.presentationml.notesSlide+xml"/>
  <Override PartName="/ppt/slides/slide53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notesSlides/notesSlide55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762" r:id="rId4"/>
  </p:sldMasterIdLst>
  <p:notesMasterIdLst>
    <p:notesMasterId r:id="rId156"/>
  </p:notesMasterIdLst>
  <p:handoutMasterIdLst>
    <p:handoutMasterId r:id="rId157"/>
  </p:handoutMasterIdLst>
  <p:sldIdLst>
    <p:sldId id="256" r:id="rId5"/>
    <p:sldId id="269" r:id="rId6"/>
    <p:sldId id="279" r:id="rId7"/>
    <p:sldId id="280" r:id="rId8"/>
    <p:sldId id="270" r:id="rId9"/>
    <p:sldId id="267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  <p:sldId id="351" r:id="rId78"/>
    <p:sldId id="352" r:id="rId79"/>
    <p:sldId id="353" r:id="rId80"/>
    <p:sldId id="354" r:id="rId81"/>
    <p:sldId id="355" r:id="rId82"/>
    <p:sldId id="356" r:id="rId83"/>
    <p:sldId id="357" r:id="rId84"/>
    <p:sldId id="358" r:id="rId85"/>
    <p:sldId id="359" r:id="rId86"/>
    <p:sldId id="360" r:id="rId87"/>
    <p:sldId id="361" r:id="rId88"/>
    <p:sldId id="362" r:id="rId89"/>
    <p:sldId id="363" r:id="rId90"/>
    <p:sldId id="364" r:id="rId91"/>
    <p:sldId id="365" r:id="rId92"/>
    <p:sldId id="366" r:id="rId93"/>
    <p:sldId id="367" r:id="rId94"/>
    <p:sldId id="368" r:id="rId95"/>
    <p:sldId id="369" r:id="rId96"/>
    <p:sldId id="370" r:id="rId97"/>
    <p:sldId id="371" r:id="rId98"/>
    <p:sldId id="372" r:id="rId99"/>
    <p:sldId id="373" r:id="rId100"/>
    <p:sldId id="374" r:id="rId101"/>
    <p:sldId id="375" r:id="rId102"/>
    <p:sldId id="376" r:id="rId103"/>
    <p:sldId id="377" r:id="rId104"/>
    <p:sldId id="378" r:id="rId105"/>
    <p:sldId id="379" r:id="rId106"/>
    <p:sldId id="380" r:id="rId107"/>
    <p:sldId id="381" r:id="rId108"/>
    <p:sldId id="382" r:id="rId109"/>
    <p:sldId id="383" r:id="rId110"/>
    <p:sldId id="384" r:id="rId111"/>
    <p:sldId id="385" r:id="rId112"/>
    <p:sldId id="386" r:id="rId113"/>
    <p:sldId id="387" r:id="rId114"/>
    <p:sldId id="388" r:id="rId115"/>
    <p:sldId id="389" r:id="rId116"/>
    <p:sldId id="390" r:id="rId117"/>
    <p:sldId id="391" r:id="rId118"/>
    <p:sldId id="392" r:id="rId119"/>
    <p:sldId id="393" r:id="rId120"/>
    <p:sldId id="394" r:id="rId121"/>
    <p:sldId id="395" r:id="rId122"/>
    <p:sldId id="396" r:id="rId123"/>
    <p:sldId id="397" r:id="rId124"/>
    <p:sldId id="398" r:id="rId125"/>
    <p:sldId id="399" r:id="rId126"/>
    <p:sldId id="400" r:id="rId127"/>
    <p:sldId id="401" r:id="rId128"/>
    <p:sldId id="402" r:id="rId129"/>
    <p:sldId id="403" r:id="rId130"/>
    <p:sldId id="404" r:id="rId131"/>
    <p:sldId id="405" r:id="rId132"/>
    <p:sldId id="406" r:id="rId133"/>
    <p:sldId id="407" r:id="rId134"/>
    <p:sldId id="408" r:id="rId135"/>
    <p:sldId id="409" r:id="rId136"/>
    <p:sldId id="410" r:id="rId137"/>
    <p:sldId id="411" r:id="rId138"/>
    <p:sldId id="412" r:id="rId139"/>
    <p:sldId id="413" r:id="rId140"/>
    <p:sldId id="414" r:id="rId141"/>
    <p:sldId id="415" r:id="rId142"/>
    <p:sldId id="416" r:id="rId143"/>
    <p:sldId id="417" r:id="rId144"/>
    <p:sldId id="418" r:id="rId145"/>
    <p:sldId id="419" r:id="rId146"/>
    <p:sldId id="420" r:id="rId147"/>
    <p:sldId id="421" r:id="rId148"/>
    <p:sldId id="422" r:id="rId149"/>
    <p:sldId id="423" r:id="rId150"/>
    <p:sldId id="424" r:id="rId151"/>
    <p:sldId id="425" r:id="rId152"/>
    <p:sldId id="426" r:id="rId153"/>
    <p:sldId id="427" r:id="rId154"/>
    <p:sldId id="428" r:id="rId1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626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116" d="100"/>
          <a:sy n="116" d="100"/>
        </p:scale>
        <p:origin x="-33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7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9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38" Type="http://schemas.openxmlformats.org/officeDocument/2006/relationships/slide" Target="slides/slide134.xml"/><Relationship Id="rId154" Type="http://schemas.openxmlformats.org/officeDocument/2006/relationships/slide" Target="slides/slide150.xml"/><Relationship Id="rId159" Type="http://schemas.openxmlformats.org/officeDocument/2006/relationships/viewProps" Target="viewProps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144" Type="http://schemas.openxmlformats.org/officeDocument/2006/relationships/slide" Target="slides/slide140.xml"/><Relationship Id="rId149" Type="http://schemas.openxmlformats.org/officeDocument/2006/relationships/slide" Target="slides/slide14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160" Type="http://schemas.openxmlformats.org/officeDocument/2006/relationships/theme" Target="theme/theme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slide" Target="slides/slide13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50" Type="http://schemas.openxmlformats.org/officeDocument/2006/relationships/slide" Target="slides/slide146.xml"/><Relationship Id="rId155" Type="http://schemas.openxmlformats.org/officeDocument/2006/relationships/slide" Target="slides/slide15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40" Type="http://schemas.openxmlformats.org/officeDocument/2006/relationships/slide" Target="slides/slide136.xml"/><Relationship Id="rId145" Type="http://schemas.openxmlformats.org/officeDocument/2006/relationships/slide" Target="slides/slide141.xml"/><Relationship Id="rId153" Type="http://schemas.openxmlformats.org/officeDocument/2006/relationships/slide" Target="slides/slide149.xml"/><Relationship Id="rId16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30" Type="http://schemas.openxmlformats.org/officeDocument/2006/relationships/slide" Target="slides/slide126.xml"/><Relationship Id="rId135" Type="http://schemas.openxmlformats.org/officeDocument/2006/relationships/slide" Target="slides/slide131.xml"/><Relationship Id="rId143" Type="http://schemas.openxmlformats.org/officeDocument/2006/relationships/slide" Target="slides/slide139.xml"/><Relationship Id="rId148" Type="http://schemas.openxmlformats.org/officeDocument/2006/relationships/slide" Target="slides/slide144.xml"/><Relationship Id="rId151" Type="http://schemas.openxmlformats.org/officeDocument/2006/relationships/slide" Target="slides/slide147.xml"/><Relationship Id="rId156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141" Type="http://schemas.openxmlformats.org/officeDocument/2006/relationships/slide" Target="slides/slide137.xml"/><Relationship Id="rId146" Type="http://schemas.openxmlformats.org/officeDocument/2006/relationships/slide" Target="slides/slide14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slide" Target="slides/slide132.xml"/><Relationship Id="rId157" Type="http://schemas.openxmlformats.org/officeDocument/2006/relationships/handoutMaster" Target="handoutMasters/handoutMaster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52" Type="http://schemas.openxmlformats.org/officeDocument/2006/relationships/slide" Target="slides/slide14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147" Type="http://schemas.openxmlformats.org/officeDocument/2006/relationships/slide" Target="slides/slide14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142" Type="http://schemas.openxmlformats.org/officeDocument/2006/relationships/slide" Target="slides/slide138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137" Type="http://schemas.openxmlformats.org/officeDocument/2006/relationships/slide" Target="slides/slide133.xml"/><Relationship Id="rId15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D7E44B4A-21F7-4302-83E8-A40EE035E6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0256238-8454-4678-A98A-30B9F7639A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0B982-7E3F-4992-88E1-E2541533DA2C}" type="datetime1">
              <a:rPr lang="ru-RU" smtClean="0"/>
              <a:pPr/>
              <a:t>23.03.2022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2D86C77-1949-4637-BBEC-87D3CDFDA6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4C875F0-933A-4A7D-ACEC-69CB5248D8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596D3-AB75-4D8E-ADBD-CAF0AB8DC8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99599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1B1751B-CFB2-40B8-81CF-9D81C08031DE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B68C18-1BF1-F447-95ED-60EAAE35426E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3917592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75933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257641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00110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053718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881037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56488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337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864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967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133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32589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2796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74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7952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4757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797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49149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196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1868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9837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0619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712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0135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6878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68C18-1BF1-F447-95ED-60EAAE3542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0036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26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840946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27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225476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28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219993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29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396687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517920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2902650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2481846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082795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4780681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847073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1871842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3780811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2630398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39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750770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8535636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575648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446358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15150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319771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340526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7288478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3377209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2034411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49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6730883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3963131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0020189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126519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6589640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8557812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147191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147474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0732744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0961491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59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7403213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973037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2112375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816194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1233526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7719970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86328213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9670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7965152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83358512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69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4491806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18239066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78168596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8504076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08766271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1770996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90929433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84032622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372205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17976614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79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86465372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0828263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05382143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1298074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99122883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39339807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43659416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26669722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46557047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27635370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89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5642629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5584277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03175225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04849078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78135458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35000152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49485858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8390526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88032629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270190523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99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2677176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6579896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109191890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47396458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6114169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00222832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385940177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760018866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26958352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19257146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109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22921999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3845709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918303077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01917781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050689289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94336977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09267312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4922353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17802884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89692298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119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1642902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6588319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73070941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93676963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913989235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2522359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9184768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10048281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08632551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56331134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129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97109889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86175712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75786305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33653846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67840345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55890955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86613280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57141135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7344929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31415411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139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972515442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1395167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619338118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893749028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567624752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22893254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14515196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627717104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131680899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03876867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149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833946058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150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456361608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8B68C18-1BF1-F447-95ED-60EAAE35426E}" type="slidenum">
              <a:rPr lang="ru-RU" noProof="0" smtClean="0"/>
              <a:pPr rtl="0"/>
              <a:t>151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218702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87132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840447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D339C01-7D02-4928-894B-4986AD1CF77F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3975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72760917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94136365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1626C1A-D84E-42EE-BD73-3267BCADA3B3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967721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BDAE130-7FCA-40A2-AA3A-888FCBDE09D4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733850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23556212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0785896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65275744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1287425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5" y="1367500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</p:spTree>
    <p:extLst>
      <p:ext uri="{BB962C8B-B14F-4D97-AF65-F5344CB8AC3E}">
        <p14:creationId xmlns:p14="http://schemas.microsoft.com/office/powerpoint/2010/main" xmlns="" val="32892192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 пунктов с изображениями или значками (светлая тем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BAA6C0-5011-4245-A74E-BAA3BE19CFBC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0CF91DE7-F23F-444D-B56E-B059EC98D9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DD8B7AFB-040F-4222-BF21-649EEB9B76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36C44B50-DCD8-4661-AE20-1744F5052F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xmlns="" id="{C0107EA4-5D36-4C90-97D0-F9F14116B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xmlns="" id="{CB22D40E-097C-4007-9190-A374980653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xmlns="" id="{D385A57E-D5E6-4E0A-BE4C-C1B40196AB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xmlns="" id="{3D1BBD84-BA1A-4F7F-BD78-6D42162E33D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4">
            <a:extLst>
              <a:ext uri="{FF2B5EF4-FFF2-40B4-BE49-F238E27FC236}">
                <a16:creationId xmlns:a16="http://schemas.microsoft.com/office/drawing/2014/main" xmlns="" id="{75DDD589-ADD5-491E-B180-F1FCDF9ED6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6">
            <a:extLst>
              <a:ext uri="{FF2B5EF4-FFF2-40B4-BE49-F238E27FC236}">
                <a16:creationId xmlns:a16="http://schemas.microsoft.com/office/drawing/2014/main" xmlns="" id="{BFFFDD99-5C1A-4C7C-8FA2-BEA3DB4BA88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30">
            <a:extLst>
              <a:ext uri="{FF2B5EF4-FFF2-40B4-BE49-F238E27FC236}">
                <a16:creationId xmlns:a16="http://schemas.microsoft.com/office/drawing/2014/main" xmlns="" id="{23C5456C-A352-4CF6-8671-B2572BAD5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2">
            <a:extLst>
              <a:ext uri="{FF2B5EF4-FFF2-40B4-BE49-F238E27FC236}">
                <a16:creationId xmlns:a16="http://schemas.microsoft.com/office/drawing/2014/main" xmlns="" id="{C7C33AAD-B12F-4AA1-80BD-D7D3D1304B9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4">
            <a:extLst>
              <a:ext uri="{FF2B5EF4-FFF2-40B4-BE49-F238E27FC236}">
                <a16:creationId xmlns:a16="http://schemas.microsoft.com/office/drawing/2014/main" xmlns="" id="{E2951AF1-2CE3-48B5-9CF3-7488DCDF32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520299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 пунктов с изображениями или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6">
            <a:extLst>
              <a:ext uri="{FF2B5EF4-FFF2-40B4-BE49-F238E27FC236}">
                <a16:creationId xmlns:a16="http://schemas.microsoft.com/office/drawing/2014/main" xmlns="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2999403-2FA3-46FA-A6CD-243D00F08AF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xmlns="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xmlns="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5" name="Рисунок 34">
            <a:extLst>
              <a:ext uri="{FF2B5EF4-FFF2-40B4-BE49-F238E27FC236}">
                <a16:creationId xmlns:a16="http://schemas.microsoft.com/office/drawing/2014/main" xmlns="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686752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xmlns="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4CB6C5-F7E8-4101-9FAA-6FBD7111D9CA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Заголовок 1">
            <a:extLst>
              <a:ext uri="{FF2B5EF4-FFF2-40B4-BE49-F238E27FC236}">
                <a16:creationId xmlns:a16="http://schemas.microsoft.com/office/drawing/2014/main" xmlns="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77954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яд пронумерованных пун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42FFDC-E850-4C83-BBCF-3A8D5897ECC9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01316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12527CD7-EF91-473D-B332-17963C2378AA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23914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фотографий среднего размера с описа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rtlCol="0" anchor="b"/>
          <a:lstStyle>
            <a:lvl1pPr>
              <a:defRPr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F70DB7-3E8F-4711-BBBE-E369DB1C6C49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0">
            <a:extLst>
              <a:ext uri="{FF2B5EF4-FFF2-40B4-BE49-F238E27FC236}">
                <a16:creationId xmlns:a16="http://schemas.microsoft.com/office/drawing/2014/main" xmlns="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xmlns="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xmlns="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:a16="http://schemas.microsoft.com/office/drawing/2014/main" xmlns="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xmlns="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4">
            <a:extLst>
              <a:ext uri="{FF2B5EF4-FFF2-40B4-BE49-F238E27FC236}">
                <a16:creationId xmlns:a16="http://schemas.microsoft.com/office/drawing/2014/main" xmlns="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26">
            <a:extLst>
              <a:ext uri="{FF2B5EF4-FFF2-40B4-BE49-F238E27FC236}">
                <a16:creationId xmlns:a16="http://schemas.microsoft.com/office/drawing/2014/main" xmlns="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0">
            <a:extLst>
              <a:ext uri="{FF2B5EF4-FFF2-40B4-BE49-F238E27FC236}">
                <a16:creationId xmlns:a16="http://schemas.microsoft.com/office/drawing/2014/main" xmlns="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2">
            <a:extLst>
              <a:ext uri="{FF2B5EF4-FFF2-40B4-BE49-F238E27FC236}">
                <a16:creationId xmlns:a16="http://schemas.microsoft.com/office/drawing/2014/main" xmlns="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2" name="Рисунок 34">
            <a:extLst>
              <a:ext uri="{FF2B5EF4-FFF2-40B4-BE49-F238E27FC236}">
                <a16:creationId xmlns:a16="http://schemas.microsoft.com/office/drawing/2014/main" xmlns="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1080716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02053122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61F9F3-1F5E-4052-A09B-A9238E74827F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FBC751F3-ABD6-4995-8494-4932D12ACE1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326063" y="559678"/>
            <a:ext cx="6103937" cy="5191835"/>
          </a:xfrm>
        </p:spPr>
        <p:txBody>
          <a:bodyPr rtlCol="0"/>
          <a:lstStyle/>
          <a:p>
            <a:pPr lvl="0" rtl="0"/>
            <a:r>
              <a:rPr lang="ru-RU" noProof="0"/>
              <a:t>Изменить 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875451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FC58D96-05CC-43CF-AF9C-E1C505705D80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78"/>
            <a:ext cx="6132512" cy="519183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3687491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5274923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72B5AF8-A13B-4AA3-AAEF-4B4A5B96477C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8"/>
            <a:ext cx="6172200" cy="561728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222617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6 пунктов с изображениями или значками (светлая тем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BAA6C0-5011-4245-A74E-BAA3BE19CFBC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0CF91DE7-F23F-444D-B56E-B059EC98D98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8">
            <a:extLst>
              <a:ext uri="{FF2B5EF4-FFF2-40B4-BE49-F238E27FC236}">
                <a16:creationId xmlns:a16="http://schemas.microsoft.com/office/drawing/2014/main" xmlns="" id="{DD8B7AFB-040F-4222-BF21-649EEB9B76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xmlns="" id="{36C44B50-DCD8-4661-AE20-1744F5052F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6">
            <a:extLst>
              <a:ext uri="{FF2B5EF4-FFF2-40B4-BE49-F238E27FC236}">
                <a16:creationId xmlns:a16="http://schemas.microsoft.com/office/drawing/2014/main" xmlns="" id="{C0107EA4-5D36-4C90-97D0-F9F14116B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xmlns="" id="{CB22D40E-097C-4007-9190-A374980653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xmlns="" id="{D385A57E-D5E6-4E0A-BE4C-C1B40196AB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xmlns="" id="{3D1BBD84-BA1A-4F7F-BD78-6D42162E33D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4">
            <a:extLst>
              <a:ext uri="{FF2B5EF4-FFF2-40B4-BE49-F238E27FC236}">
                <a16:creationId xmlns:a16="http://schemas.microsoft.com/office/drawing/2014/main" xmlns="" id="{75DDD589-ADD5-491E-B180-F1FCDF9ED6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6">
            <a:extLst>
              <a:ext uri="{FF2B5EF4-FFF2-40B4-BE49-F238E27FC236}">
                <a16:creationId xmlns:a16="http://schemas.microsoft.com/office/drawing/2014/main" xmlns="" id="{BFFFDD99-5C1A-4C7C-8FA2-BEA3DB4BA884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30">
            <a:extLst>
              <a:ext uri="{FF2B5EF4-FFF2-40B4-BE49-F238E27FC236}">
                <a16:creationId xmlns:a16="http://schemas.microsoft.com/office/drawing/2014/main" xmlns="" id="{23C5456C-A352-4CF6-8671-B2572BAD518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2">
            <a:extLst>
              <a:ext uri="{FF2B5EF4-FFF2-40B4-BE49-F238E27FC236}">
                <a16:creationId xmlns:a16="http://schemas.microsoft.com/office/drawing/2014/main" xmlns="" id="{C7C33AAD-B12F-4AA1-80BD-D7D3D1304B9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4">
            <a:extLst>
              <a:ext uri="{FF2B5EF4-FFF2-40B4-BE49-F238E27FC236}">
                <a16:creationId xmlns:a16="http://schemas.microsoft.com/office/drawing/2014/main" xmlns="" id="{E2951AF1-2CE3-48B5-9CF3-7488DCDF329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6402185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 с изображение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Рисунок 10">
            <a:extLst>
              <a:ext uri="{FF2B5EF4-FFF2-40B4-BE49-F238E27FC236}">
                <a16:creationId xmlns:a16="http://schemas.microsoft.com/office/drawing/2014/main" xmlns="" id="{137A75DA-C6FF-4420-94B9-E3338D1F9A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743615" y="1367500"/>
            <a:ext cx="2397795" cy="2397795"/>
          </a:xfrm>
          <a:prstGeom prst="ellipse">
            <a:avLst/>
          </a:prstGeom>
          <a:solidFill>
            <a:schemeClr val="bg1"/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</p:spTree>
    <p:extLst>
      <p:ext uri="{BB962C8B-B14F-4D97-AF65-F5344CB8AC3E}">
        <p14:creationId xmlns:p14="http://schemas.microsoft.com/office/powerpoint/2010/main" xmlns="" val="1034097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под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E2565D1-06D8-4141-9B5F-95C29313C16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xmlns="" id="{04FBD4F5-432F-4C2D-A734-6CC48615FF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4CB6C5-F7E8-4101-9FAA-6FBD7111D9CA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11" name="Заголовок 1">
            <a:extLst>
              <a:ext uri="{FF2B5EF4-FFF2-40B4-BE49-F238E27FC236}">
                <a16:creationId xmlns:a16="http://schemas.microsoft.com/office/drawing/2014/main" xmlns="" id="{3837580B-9009-4524-B820-7ACB27BCB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54F1A406-73A8-450C-B21C-AA9616F476C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41200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яд пронумерованных пун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62550" y="2019300"/>
            <a:ext cx="1944000" cy="2700000"/>
          </a:xfr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99000">
                <a:schemeClr val="accent1">
                  <a:lumMod val="20000"/>
                  <a:lumOff val="80000"/>
                </a:schemeClr>
              </a:gs>
              <a:gs pos="100000">
                <a:schemeClr val="accent1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42FFDC-E850-4C83-BBCF-3A8D5897ECC9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617748B7-E5B4-4481-8BBD-FA336F544D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806" y="2019300"/>
            <a:ext cx="1943100" cy="2700000"/>
          </a:xfr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99000">
                <a:schemeClr val="accent3">
                  <a:lumMod val="20000"/>
                  <a:lumOff val="80000"/>
                </a:schemeClr>
              </a:gs>
              <a:gs pos="100000">
                <a:schemeClr val="accent3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xmlns="" id="{47DBBB1B-8761-455D-AD09-0A48C1ED27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163" y="2019300"/>
            <a:ext cx="1943100" cy="2700000"/>
          </a:xfr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9000">
                <a:schemeClr val="accent5">
                  <a:lumMod val="20000"/>
                  <a:lumOff val="80000"/>
                </a:schemeClr>
              </a:gs>
              <a:gs pos="100000">
                <a:schemeClr val="accent5"/>
              </a:gs>
            </a:gsLst>
            <a:lin ang="5400000" scaled="1"/>
          </a:gradFill>
        </p:spPr>
        <p:txBody>
          <a:bodyPr lIns="0" tIns="1332000" rIns="0" bIns="0" rtlCol="0"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Описание мероприятия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xmlns="" id="{701A7388-8628-470F-82E9-729C86AAFD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20550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xmlns="" id="{CAE5D4FA-2556-4640-8793-063247AA27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53356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xmlns="" id="{8379251E-EDF2-4AC5-AB5B-C1FD66A9D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5713" y="2324100"/>
            <a:ext cx="828000" cy="8280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lIns="0" tIns="0" rIns="0" bIns="0" rtlCol="0" anchor="ctr"/>
          <a:lstStyle>
            <a:lvl1pPr marL="0" indent="0" algn="ctr">
              <a:buNone/>
              <a:defRPr i="1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3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5403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12527CD7-EF91-473D-B332-17963C2378AA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39967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6 пунктов с изображениями или значками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лилиния 6">
            <a:extLst>
              <a:ext uri="{FF2B5EF4-FFF2-40B4-BE49-F238E27FC236}">
                <a16:creationId xmlns:a16="http://schemas.microsoft.com/office/drawing/2014/main" xmlns="" id="{4C028BF1-8F7F-4E8E-9D47-05D46323E336}"/>
              </a:ext>
            </a:extLst>
          </p:cNvPr>
          <p:cNvSpPr/>
          <p:nvPr userDrawn="1"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2999403-2FA3-46FA-A6CD-243D00F08AF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5D7203A2-76F7-4D98-BFEB-C48DDC3E5C6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xmlns="" id="{333FF03C-99D8-472E-A74F-87D3B5A569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xmlns="" id="{982C482D-2EED-4942-A5D4-D8A794C2486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51D4C5CB-E26D-42D3-B242-792D37C507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332000" rIns="0" bIns="0" rtlCol="0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xmlns="" id="{8F1F9D8C-5E2A-414E-9E1D-AB7DF4824D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xmlns="" id="{571AC612-4E8C-42E2-88EB-DB98E2791D0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332000" rIns="0" bIns="0" rtlCol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xmlns="" id="{2AA95DF8-549D-4CA3-8E1A-D2DEB8CF460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648550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AA78BAAC-8764-4AFE-9AC1-DF47930B46E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781581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7" name="Рисунок 26">
            <a:extLst>
              <a:ext uri="{FF2B5EF4-FFF2-40B4-BE49-F238E27FC236}">
                <a16:creationId xmlns:a16="http://schemas.microsoft.com/office/drawing/2014/main" xmlns="" id="{88491EA9-E431-4D48-BD30-3BA8FACC97F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914613" y="729000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0">
            <a:extLst>
              <a:ext uri="{FF2B5EF4-FFF2-40B4-BE49-F238E27FC236}">
                <a16:creationId xmlns:a16="http://schemas.microsoft.com/office/drawing/2014/main" xmlns="" id="{130F713C-752D-4C1A-89AB-638A7DAF60A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48550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3" name="Рисунок 32">
            <a:extLst>
              <a:ext uri="{FF2B5EF4-FFF2-40B4-BE49-F238E27FC236}">
                <a16:creationId xmlns:a16="http://schemas.microsoft.com/office/drawing/2014/main" xmlns="" id="{EDF00299-5001-4927-B344-D4AE0D5F0393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81581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5" name="Рисунок 34">
            <a:extLst>
              <a:ext uri="{FF2B5EF4-FFF2-40B4-BE49-F238E27FC236}">
                <a16:creationId xmlns:a16="http://schemas.microsoft.com/office/drawing/2014/main" xmlns="" id="{4CBE51A8-3BCA-490E-93CB-B70BBCCD967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14613" y="3598323"/>
            <a:ext cx="972000" cy="97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38773012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фотографий среднего размера с описа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62000" y="2831932"/>
            <a:ext cx="3833906" cy="1562638"/>
          </a:xfrm>
        </p:spPr>
        <p:txBody>
          <a:bodyPr rtlCol="0" anchor="b"/>
          <a:lstStyle>
            <a:lvl1pPr>
              <a:defRPr/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8F70DB7-3E8F-4711-BBBE-E369DB1C6C49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4573117"/>
            <a:ext cx="3842550" cy="1178396"/>
          </a:xfrm>
        </p:spPr>
        <p:txBody>
          <a:bodyPr rtlCol="0"/>
          <a:lstStyle>
            <a:lvl1pPr marL="0" indent="0" algn="r">
              <a:buNone/>
              <a:defRPr/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Рисунок 10">
            <a:extLst>
              <a:ext uri="{FF2B5EF4-FFF2-40B4-BE49-F238E27FC236}">
                <a16:creationId xmlns:a16="http://schemas.microsoft.com/office/drawing/2014/main" xmlns="" id="{4EDDE9BC-8D20-403B-A5FE-C277A3515DE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2424736" y="482857"/>
            <a:ext cx="2179814" cy="217981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i="1"/>
            </a:lvl1pPr>
          </a:lstStyle>
          <a:p>
            <a:pPr rtl="0"/>
            <a:r>
              <a:rPr lang="ru-RU" noProof="0"/>
              <a:t>Вставьте портрет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2BF5E186-AFA1-42AA-AE51-CF3AC059F0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62550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2" name="Текст 8">
            <a:extLst>
              <a:ext uri="{FF2B5EF4-FFF2-40B4-BE49-F238E27FC236}">
                <a16:creationId xmlns:a16="http://schemas.microsoft.com/office/drawing/2014/main" xmlns="" id="{C860CCD0-F268-4994-9434-F0E0132A4E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95581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xmlns="" id="{28D5E220-4F6C-4A47-9F47-4CA88EA230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28613" y="559678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xmlns="" id="{1DFEF73A-C0FC-4A4C-8342-991CEFF532E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62550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/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5" name="Текст 15">
            <a:extLst>
              <a:ext uri="{FF2B5EF4-FFF2-40B4-BE49-F238E27FC236}">
                <a16:creationId xmlns:a16="http://schemas.microsoft.com/office/drawing/2014/main" xmlns="" id="{E60572FB-0574-4BE3-9637-7CA7B5ACA8D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95356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:a16="http://schemas.microsoft.com/office/drawing/2014/main" xmlns="" id="{155E2FBC-2458-49C4-B75C-CAEAC6D9F1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28163" y="3429000"/>
            <a:ext cx="1944000" cy="2700000"/>
          </a:xfrm>
          <a:solidFill>
            <a:schemeClr val="bg1"/>
          </a:solidFill>
        </p:spPr>
        <p:txBody>
          <a:bodyPr lIns="0" tIns="1944000" rIns="0" bIns="72000" rtlCol="0"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xmlns="" id="{844B1DAB-161E-44A0-9E15-DA816B46A48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234550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8" name="Рисунок 24">
            <a:extLst>
              <a:ext uri="{FF2B5EF4-FFF2-40B4-BE49-F238E27FC236}">
                <a16:creationId xmlns:a16="http://schemas.microsoft.com/office/drawing/2014/main" xmlns="" id="{8811849A-335B-47C0-980E-357EE8C4BC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367581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29" name="Рисунок 26">
            <a:extLst>
              <a:ext uri="{FF2B5EF4-FFF2-40B4-BE49-F238E27FC236}">
                <a16:creationId xmlns:a16="http://schemas.microsoft.com/office/drawing/2014/main" xmlns="" id="{E1254A81-6A51-429E-91AC-6B4CADA71DC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500613" y="647388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0" name="Рисунок 30">
            <a:extLst>
              <a:ext uri="{FF2B5EF4-FFF2-40B4-BE49-F238E27FC236}">
                <a16:creationId xmlns:a16="http://schemas.microsoft.com/office/drawing/2014/main" xmlns="" id="{64053090-461C-448F-9705-7FEE78A4133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234550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1" name="Рисунок 32">
            <a:extLst>
              <a:ext uri="{FF2B5EF4-FFF2-40B4-BE49-F238E27FC236}">
                <a16:creationId xmlns:a16="http://schemas.microsoft.com/office/drawing/2014/main" xmlns="" id="{7AD2F7CB-CFE4-4C72-864A-D00C1CEAA2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367581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  <p:sp>
        <p:nvSpPr>
          <p:cNvPr id="32" name="Рисунок 34">
            <a:extLst>
              <a:ext uri="{FF2B5EF4-FFF2-40B4-BE49-F238E27FC236}">
                <a16:creationId xmlns:a16="http://schemas.microsoft.com/office/drawing/2014/main" xmlns="" id="{CCA07CA3-C8D4-41EA-A0FB-74E1A477039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500163" y="3516711"/>
            <a:ext cx="1800000" cy="18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2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 noProof="0"/>
              <a:t>Вставьте значок или изображение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10529304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 bwMode="auto">
          <a:xfrm>
            <a:off x="11784011" y="-1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47656" y="1264197"/>
            <a:ext cx="5670487" cy="4268965"/>
          </a:xfrm>
        </p:spPr>
        <p:txBody>
          <a:bodyPr rtlCol="0" anchor="ctr">
            <a:normAutofit/>
          </a:bodyPr>
          <a:lstStyle>
            <a:lvl1pPr algn="l">
              <a:lnSpc>
                <a:spcPct val="85000"/>
              </a:lnSpc>
              <a:defRPr sz="6000" cap="none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667666" y="4151085"/>
            <a:ext cx="4633806" cy="1591181"/>
          </a:xfrm>
        </p:spPr>
        <p:txBody>
          <a:bodyPr rtlCol="0" anchor="b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23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5524563" y="1115733"/>
            <a:ext cx="0" cy="4626534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81285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 xmlns="">
        <p15:guide id="1" orient="horz" pos="79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B561F9F3-1F5E-4052-A09B-A9238E74827F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FBC751F3-ABD6-4995-8494-4932D12ACE1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326063" y="559678"/>
            <a:ext cx="6103937" cy="5191835"/>
          </a:xfrm>
        </p:spPr>
        <p:txBody>
          <a:bodyPr rtlCol="0"/>
          <a:lstStyle/>
          <a:p>
            <a:pPr lvl="0" rtl="0"/>
            <a:r>
              <a:rPr lang="ru-RU" noProof="0"/>
              <a:t>Изменить 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2852430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2221622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FC58D96-05CC-43CF-AF9C-E1C505705D80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xmlns="" id="{66A1A72B-59FA-4D91-8267-669EAAD445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000" y="2895600"/>
            <a:ext cx="3842550" cy="2855913"/>
          </a:xfrm>
        </p:spPr>
        <p:txBody>
          <a:bodyPr rtlCol="0"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  <a:lvl2pPr marL="402336" indent="0" algn="r">
              <a:buNone/>
              <a:defRPr/>
            </a:lvl2pPr>
            <a:lvl3pPr marL="859536" indent="0" algn="r">
              <a:buNone/>
              <a:defRPr/>
            </a:lvl3pPr>
            <a:lvl4pPr marL="1316736" indent="0" algn="r">
              <a:buNone/>
              <a:defRPr/>
            </a:lvl4pPr>
            <a:lvl5pPr marL="1773936" indent="0" algn="r">
              <a:buNone/>
              <a:defRPr/>
            </a:lvl5pPr>
          </a:lstStyle>
          <a:p>
            <a:pPr lvl="0" rtl="0"/>
            <a:r>
              <a:rPr lang="ru-RU" noProof="0"/>
              <a:t>Поместите здесь подзаголовок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Рисунок 6">
            <a:extLst>
              <a:ext uri="{FF2B5EF4-FFF2-40B4-BE49-F238E27FC236}">
                <a16:creationId xmlns:a16="http://schemas.microsoft.com/office/drawing/2014/main" xmlns="" id="{1466EC8C-C8BE-4149-A684-18CFF4574C1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297488" y="559678"/>
            <a:ext cx="6132512" cy="519183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18340054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16C1126B-4E27-49D1-926A-A5CDC562C77C}"/>
              </a:ext>
            </a:extLst>
          </p:cNvPr>
          <p:cNvSpPr/>
          <p:nvPr userDrawn="1"/>
        </p:nvSpPr>
        <p:spPr>
          <a:xfrm>
            <a:off x="0" y="0"/>
            <a:ext cx="489619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762000" y="559677"/>
            <a:ext cx="3833906" cy="5274923"/>
          </a:xfrm>
        </p:spPr>
        <p:txBody>
          <a:bodyPr rtlCol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72B5AF8-A13B-4AA3-AAEF-4B4A5B96477C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D75086F1-E157-4A98-93DB-478F34A1158E}"/>
              </a:ext>
            </a:extLst>
          </p:cNvPr>
          <p:cNvCxnSpPr/>
          <p:nvPr userDrawn="1"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бъект 2">
            <a:extLst>
              <a:ext uri="{FF2B5EF4-FFF2-40B4-BE49-F238E27FC236}">
                <a16:creationId xmlns:a16="http://schemas.microsoft.com/office/drawing/2014/main" xmlns="" id="{4889D34E-DF9E-41B7-A5EC-B9D63999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0" y="559678"/>
            <a:ext cx="6172200" cy="561728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4268890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9E1E048C-58BA-4E52-B6F1-56D903F03075}" type="datetime1">
              <a:rPr lang="ru-RU" noProof="0" smtClean="0"/>
              <a:pPr rtl="0"/>
              <a:t>23.03.2022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13D2E340-0663-474B-992C-9192B5C45E57}" type="slidenum">
              <a:rPr lang="ru-RU" noProof="0" smtClean="0"/>
              <a:pPr rtl="0"/>
              <a:t>‹#›</a:t>
            </a:fld>
            <a:endParaRPr lang="ru-RU" noProof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62659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3" r:id="rId1"/>
    <p:sldLayoutId id="2147484764" r:id="rId2"/>
    <p:sldLayoutId id="2147484765" r:id="rId3"/>
    <p:sldLayoutId id="2147484766" r:id="rId4"/>
    <p:sldLayoutId id="2147484767" r:id="rId5"/>
    <p:sldLayoutId id="2147484768" r:id="rId6"/>
    <p:sldLayoutId id="2147484769" r:id="rId7"/>
    <p:sldLayoutId id="2147484770" r:id="rId8"/>
    <p:sldLayoutId id="2147484771" r:id="rId9"/>
    <p:sldLayoutId id="2147484772" r:id="rId10"/>
    <p:sldLayoutId id="2147484773" r:id="rId11"/>
    <p:sldLayoutId id="2147484774" r:id="rId12"/>
    <p:sldLayoutId id="2147484775" r:id="rId13"/>
    <p:sldLayoutId id="2147484776" r:id="rId14"/>
    <p:sldLayoutId id="2147484480" r:id="rId15"/>
    <p:sldLayoutId id="2147484490" r:id="rId16"/>
    <p:sldLayoutId id="2147484491" r:id="rId17"/>
    <p:sldLayoutId id="2147484493" r:id="rId18"/>
    <p:sldLayoutId id="2147484496" r:id="rId19"/>
    <p:sldLayoutId id="2147484498" r:id="rId20"/>
    <p:sldLayoutId id="2147484499" r:id="rId21"/>
    <p:sldLayoutId id="2147484500" r:id="rId22"/>
    <p:sldLayoutId id="2147484530" r:id="rId23"/>
    <p:sldLayoutId id="2147484502" r:id="rId24"/>
    <p:sldLayoutId id="2147484503" r:id="rId25"/>
    <p:sldLayoutId id="2147484505" r:id="rId26"/>
    <p:sldLayoutId id="2147484506" r:id="rId27"/>
    <p:sldLayoutId id="2147484507" r:id="rId28"/>
    <p:sldLayoutId id="2147484508" r:id="rId29"/>
    <p:sldLayoutId id="2147484509" r:id="rId30"/>
    <p:sldLayoutId id="2147484511" r:id="rId31"/>
    <p:sldLayoutId id="2147484512" r:id="rId32"/>
    <p:sldLayoutId id="2147484513" r:id="rId33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slide" Target="slide6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slide" Target="slide33.xml"/><Relationship Id="rId18" Type="http://schemas.openxmlformats.org/officeDocument/2006/relationships/slide" Target="slide51.xml"/><Relationship Id="rId26" Type="http://schemas.openxmlformats.org/officeDocument/2006/relationships/slide" Target="slide75.xml"/><Relationship Id="rId39" Type="http://schemas.openxmlformats.org/officeDocument/2006/relationships/slide" Target="slide117.xml"/><Relationship Id="rId21" Type="http://schemas.openxmlformats.org/officeDocument/2006/relationships/slide" Target="slide57.xml"/><Relationship Id="rId34" Type="http://schemas.openxmlformats.org/officeDocument/2006/relationships/slide" Target="slide107.xml"/><Relationship Id="rId42" Type="http://schemas.openxmlformats.org/officeDocument/2006/relationships/slide" Target="slide59.xml"/><Relationship Id="rId47" Type="http://schemas.openxmlformats.org/officeDocument/2006/relationships/slide" Target="slide41.xml"/><Relationship Id="rId50" Type="http://schemas.openxmlformats.org/officeDocument/2006/relationships/slide" Target="slide101.xml"/><Relationship Id="rId55" Type="http://schemas.openxmlformats.org/officeDocument/2006/relationships/slide" Target="slide83.xml"/><Relationship Id="rId63" Type="http://schemas.openxmlformats.org/officeDocument/2006/relationships/slide" Target="slide125.xml"/><Relationship Id="rId68" Type="http://schemas.openxmlformats.org/officeDocument/2006/relationships/slide" Target="slide137.xml"/><Relationship Id="rId7" Type="http://schemas.openxmlformats.org/officeDocument/2006/relationships/slide" Target="slide13.xml"/><Relationship Id="rId71" Type="http://schemas.openxmlformats.org/officeDocument/2006/relationships/slide" Target="slide143.xml"/><Relationship Id="rId2" Type="http://schemas.openxmlformats.org/officeDocument/2006/relationships/notesSlide" Target="../notesSlides/notesSlide6.xml"/><Relationship Id="rId16" Type="http://schemas.openxmlformats.org/officeDocument/2006/relationships/slide" Target="slide47.xml"/><Relationship Id="rId29" Type="http://schemas.openxmlformats.org/officeDocument/2006/relationships/slide" Target="slide89.xml"/><Relationship Id="rId11" Type="http://schemas.openxmlformats.org/officeDocument/2006/relationships/slide" Target="slide29.xml"/><Relationship Id="rId24" Type="http://schemas.openxmlformats.org/officeDocument/2006/relationships/slide" Target="slide71.xml"/><Relationship Id="rId32" Type="http://schemas.openxmlformats.org/officeDocument/2006/relationships/slide" Target="slide95.xml"/><Relationship Id="rId37" Type="http://schemas.openxmlformats.org/officeDocument/2006/relationships/slide" Target="slide113.xml"/><Relationship Id="rId40" Type="http://schemas.openxmlformats.org/officeDocument/2006/relationships/slide" Target="slide19.xml"/><Relationship Id="rId45" Type="http://schemas.openxmlformats.org/officeDocument/2006/relationships/slide" Target="slide119.xml"/><Relationship Id="rId53" Type="http://schemas.openxmlformats.org/officeDocument/2006/relationships/slide" Target="slide43.xml"/><Relationship Id="rId58" Type="http://schemas.openxmlformats.org/officeDocument/2006/relationships/slide" Target="slide25.xml"/><Relationship Id="rId66" Type="http://schemas.openxmlformats.org/officeDocument/2006/relationships/slide" Target="slide131.xml"/><Relationship Id="rId74" Type="http://schemas.openxmlformats.org/officeDocument/2006/relationships/slide" Target="slide149.xml"/><Relationship Id="rId5" Type="http://schemas.openxmlformats.org/officeDocument/2006/relationships/slide" Target="slide9.xml"/><Relationship Id="rId15" Type="http://schemas.openxmlformats.org/officeDocument/2006/relationships/slide" Target="slide37.xml"/><Relationship Id="rId23" Type="http://schemas.openxmlformats.org/officeDocument/2006/relationships/slide" Target="slide69.xml"/><Relationship Id="rId28" Type="http://schemas.openxmlformats.org/officeDocument/2006/relationships/slide" Target="slide87.xml"/><Relationship Id="rId36" Type="http://schemas.openxmlformats.org/officeDocument/2006/relationships/slide" Target="slide111.xml"/><Relationship Id="rId49" Type="http://schemas.openxmlformats.org/officeDocument/2006/relationships/slide" Target="slide81.xml"/><Relationship Id="rId57" Type="http://schemas.openxmlformats.org/officeDocument/2006/relationships/slide" Target="slide123.xml"/><Relationship Id="rId61" Type="http://schemas.openxmlformats.org/officeDocument/2006/relationships/slide" Target="slide85.xml"/><Relationship Id="rId10" Type="http://schemas.openxmlformats.org/officeDocument/2006/relationships/slide" Target="slide27.xml"/><Relationship Id="rId19" Type="http://schemas.openxmlformats.org/officeDocument/2006/relationships/slide" Target="slide53.xml"/><Relationship Id="rId31" Type="http://schemas.openxmlformats.org/officeDocument/2006/relationships/slide" Target="slide93.xml"/><Relationship Id="rId44" Type="http://schemas.openxmlformats.org/officeDocument/2006/relationships/slide" Target="slide99.xml"/><Relationship Id="rId52" Type="http://schemas.openxmlformats.org/officeDocument/2006/relationships/slide" Target="slide23.xml"/><Relationship Id="rId60" Type="http://schemas.openxmlformats.org/officeDocument/2006/relationships/slide" Target="slide65.xml"/><Relationship Id="rId65" Type="http://schemas.openxmlformats.org/officeDocument/2006/relationships/slide" Target="slide129.xml"/><Relationship Id="rId73" Type="http://schemas.openxmlformats.org/officeDocument/2006/relationships/slide" Target="slide147.xml"/><Relationship Id="rId4" Type="http://schemas.openxmlformats.org/officeDocument/2006/relationships/slide" Target="slide7.xml"/><Relationship Id="rId9" Type="http://schemas.openxmlformats.org/officeDocument/2006/relationships/slide" Target="slide17.xml"/><Relationship Id="rId14" Type="http://schemas.openxmlformats.org/officeDocument/2006/relationships/slide" Target="slide35.xml"/><Relationship Id="rId22" Type="http://schemas.openxmlformats.org/officeDocument/2006/relationships/slide" Target="slide67.xml"/><Relationship Id="rId27" Type="http://schemas.openxmlformats.org/officeDocument/2006/relationships/slide" Target="slide77.xml"/><Relationship Id="rId30" Type="http://schemas.openxmlformats.org/officeDocument/2006/relationships/slide" Target="slide91.xml"/><Relationship Id="rId35" Type="http://schemas.openxmlformats.org/officeDocument/2006/relationships/slide" Target="slide109.xml"/><Relationship Id="rId43" Type="http://schemas.openxmlformats.org/officeDocument/2006/relationships/slide" Target="slide79.xml"/><Relationship Id="rId48" Type="http://schemas.openxmlformats.org/officeDocument/2006/relationships/slide" Target="slide61.xml"/><Relationship Id="rId56" Type="http://schemas.openxmlformats.org/officeDocument/2006/relationships/slide" Target="slide103.xml"/><Relationship Id="rId64" Type="http://schemas.openxmlformats.org/officeDocument/2006/relationships/slide" Target="slide127.xml"/><Relationship Id="rId69" Type="http://schemas.openxmlformats.org/officeDocument/2006/relationships/slide" Target="slide139.xml"/><Relationship Id="rId8" Type="http://schemas.openxmlformats.org/officeDocument/2006/relationships/slide" Target="slide15.xml"/><Relationship Id="rId51" Type="http://schemas.openxmlformats.org/officeDocument/2006/relationships/slide" Target="slide121.xml"/><Relationship Id="rId72" Type="http://schemas.openxmlformats.org/officeDocument/2006/relationships/slide" Target="slide145.xml"/><Relationship Id="rId3" Type="http://schemas.openxmlformats.org/officeDocument/2006/relationships/image" Target="../media/image7.jpeg"/><Relationship Id="rId12" Type="http://schemas.openxmlformats.org/officeDocument/2006/relationships/slide" Target="slide31.xml"/><Relationship Id="rId17" Type="http://schemas.openxmlformats.org/officeDocument/2006/relationships/slide" Target="slide49.xml"/><Relationship Id="rId25" Type="http://schemas.openxmlformats.org/officeDocument/2006/relationships/slide" Target="slide73.xml"/><Relationship Id="rId33" Type="http://schemas.openxmlformats.org/officeDocument/2006/relationships/slide" Target="slide97.xml"/><Relationship Id="rId38" Type="http://schemas.openxmlformats.org/officeDocument/2006/relationships/slide" Target="slide115.xml"/><Relationship Id="rId46" Type="http://schemas.openxmlformats.org/officeDocument/2006/relationships/slide" Target="slide21.xml"/><Relationship Id="rId59" Type="http://schemas.openxmlformats.org/officeDocument/2006/relationships/slide" Target="slide45.xml"/><Relationship Id="rId67" Type="http://schemas.openxmlformats.org/officeDocument/2006/relationships/slide" Target="slide135.xml"/><Relationship Id="rId20" Type="http://schemas.openxmlformats.org/officeDocument/2006/relationships/slide" Target="slide55.xml"/><Relationship Id="rId41" Type="http://schemas.openxmlformats.org/officeDocument/2006/relationships/slide" Target="slide39.xml"/><Relationship Id="rId54" Type="http://schemas.openxmlformats.org/officeDocument/2006/relationships/slide" Target="slide63.xml"/><Relationship Id="rId62" Type="http://schemas.openxmlformats.org/officeDocument/2006/relationships/slide" Target="slide105.xml"/><Relationship Id="rId70" Type="http://schemas.openxmlformats.org/officeDocument/2006/relationships/slide" Target="slide141.xml"/><Relationship Id="rId75" Type="http://schemas.openxmlformats.org/officeDocument/2006/relationships/slide" Target="slide151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slide" Target="slid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slide" Target="slide3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slide" Target="slid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slide" Target="sl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eg"/><Relationship Id="rId4" Type="http://schemas.openxmlformats.org/officeDocument/2006/relationships/slide" Target="slide3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slide" Target="slide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4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3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jpeg"/><Relationship Id="rId4" Type="http://schemas.openxmlformats.org/officeDocument/2006/relationships/slide" Target="slide3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eg"/><Relationship Id="rId4" Type="http://schemas.openxmlformats.org/officeDocument/2006/relationships/slide" Target="slide5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4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jpeg"/><Relationship Id="rId4" Type="http://schemas.openxmlformats.org/officeDocument/2006/relationships/slide" Target="slide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58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4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2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4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52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72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54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56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6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58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78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60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80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82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6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4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6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6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90.xm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7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92.xm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72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96.xm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" Target="slide98.xm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" Target="slide100.xml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77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slide" Target="slide10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104.xml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106.xml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82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" Target="slide108.xm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84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" Target="slide110.xml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86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" Target="slide112.xml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88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" Target="slide114.xml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" Target="slide116.xml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91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118.xml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4.jpeg"/><Relationship Id="rId5" Type="http://schemas.openxmlformats.org/officeDocument/2006/relationships/slide" Target="slide6.xml"/><Relationship Id="rId4" Type="http://schemas.openxmlformats.org/officeDocument/2006/relationships/image" Target="../media/image93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" Target="slide120.xml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97.jpe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" Target="slide122.xml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99.jpe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" Target="slide124.xml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" Target="slide126.xml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02.jpe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slide" Target="slide128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06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" Target="slide130.xml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8.jpeg"/><Relationship Id="rId5" Type="http://schemas.openxmlformats.org/officeDocument/2006/relationships/slide" Target="slide6.xml"/><Relationship Id="rId4" Type="http://schemas.openxmlformats.org/officeDocument/2006/relationships/image" Target="../media/image107.jpe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" Target="slide134.xml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11.jpe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" Target="slide134.xml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13.jpe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3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" Target="slide136.xml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14.jpe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" Target="slide138.xml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16.jpe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emorial_Nyenschantz_02.jpg?uselang=ru" TargetMode="External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17.jpe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" Target="slide140.xml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" Target="slide142.xml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" Target="slide144.xml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20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" Target="slide146.xml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22.jpe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4.jpeg"/><Relationship Id="rId4" Type="http://schemas.openxmlformats.org/officeDocument/2006/relationships/slide" Target="slide6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" Target="slide148.xml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6.xml"/><Relationship Id="rId4" Type="http://schemas.openxmlformats.org/officeDocument/2006/relationships/image" Target="../media/image125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" Target="slide150.xml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3.xml"/><Relationship Id="rId4" Type="http://schemas.openxmlformats.org/officeDocument/2006/relationships/slide" Target="slide6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3.xml"/><Relationship Id="rId5" Type="http://schemas.openxmlformats.org/officeDocument/2006/relationships/slide" Target="slide151.xml"/><Relationship Id="rId4" Type="http://schemas.openxmlformats.org/officeDocument/2006/relationships/slide" Target="slide6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679374-8EAE-4873-9BB6-F6C630302D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ru-RU" sz="4400" b="1" dirty="0"/>
              <a:t>РАЗ, ДВА, ТРИ, ЧЕТЫРЕ, ПЯТЬ: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4400" b="1" dirty="0"/>
              <a:t>МЫ ПЕТРА ИДЕМ ИСКАТЬ!</a:t>
            </a:r>
            <a:endParaRPr lang="ru-RU" sz="4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E42C4E3-AFAF-4630-AF6D-21FB3C29CF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" y="3840481"/>
            <a:ext cx="5328458" cy="1901786"/>
          </a:xfrm>
        </p:spPr>
        <p:txBody>
          <a:bodyPr rtlCol="0"/>
          <a:lstStyle/>
          <a:p>
            <a:pPr rtl="0"/>
            <a:r>
              <a:rPr lang="ru-RU" sz="1800" dirty="0"/>
              <a:t>Проект посвящен 350-летию Петра Великого. </a:t>
            </a:r>
          </a:p>
          <a:p>
            <a:r>
              <a:rPr lang="ru-RU" sz="1800" dirty="0"/>
              <a:t>Предлагаем всем желающим проверить свое знание петровского Петербурга, посетить интересные места нашего города, связанные с жизнью самого первого императора России</a:t>
            </a:r>
          </a:p>
          <a:p>
            <a:r>
              <a:rPr lang="ru-RU" sz="1800" dirty="0"/>
              <a:t>или хранящие память о нем.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80" b="8280"/>
          <a:stretch>
            <a:fillRect/>
          </a:stretch>
        </p:blipFill>
        <p:spPr/>
      </p:pic>
      <p:sp>
        <p:nvSpPr>
          <p:cNvPr id="7" name="Горизонтальный свиток 6">
            <a:hlinkClick r:id="rId4" action="ppaction://hlinksldjump"/>
          </p:cNvPr>
          <p:cNvSpPr/>
          <p:nvPr/>
        </p:nvSpPr>
        <p:spPr>
          <a:xfrm>
            <a:off x="5926975" y="4904509"/>
            <a:ext cx="1729047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Предыстория</a:t>
            </a:r>
          </a:p>
        </p:txBody>
      </p:sp>
      <p:sp>
        <p:nvSpPr>
          <p:cNvPr id="9" name="Горизонтальный свиток 8">
            <a:hlinkClick r:id="rId5" action="ppaction://hlinksldjump"/>
          </p:cNvPr>
          <p:cNvSpPr/>
          <p:nvPr/>
        </p:nvSpPr>
        <p:spPr>
          <a:xfrm>
            <a:off x="8919557" y="4904509"/>
            <a:ext cx="1729047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Квест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38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ётр I — Википед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992508" y="1193827"/>
            <a:ext cx="2857500" cy="38385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909" y="-1"/>
            <a:ext cx="3833906" cy="2205175"/>
          </a:xfrm>
        </p:spPr>
        <p:txBody>
          <a:bodyPr rtlCol="0" anchor="ctr"/>
          <a:lstStyle/>
          <a:p>
            <a:pPr algn="ctr" rtl="0"/>
            <a:r>
              <a:rPr lang="ru-RU" b="1" dirty="0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Петр </a:t>
            </a:r>
            <a:r>
              <a:rPr lang="en-US" b="1" dirty="0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I?</a:t>
            </a:r>
            <a:endParaRPr lang="ru-RU" b="1" dirty="0">
              <a:ln>
                <a:solidFill>
                  <a:schemeClr val="bg2"/>
                </a:solidFill>
              </a:ln>
              <a:solidFill>
                <a:srgbClr val="2626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96527" y="1614624"/>
            <a:ext cx="681266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cs typeface="Arial" panose="020B0604020202020204" pitchFamily="34" charset="0"/>
              </a:rPr>
              <a:t> В 2022 году исполняется 350 лет со дня рождения первого императора Российского.  </a:t>
            </a:r>
          </a:p>
          <a:p>
            <a:pPr algn="just"/>
            <a:r>
              <a:rPr lang="ru-RU" sz="1600" b="1" i="1" dirty="0">
                <a:cs typeface="Arial" panose="020B0604020202020204" pitchFamily="34" charset="0"/>
              </a:rPr>
              <a:t>        Пётр Алексеевич Романов был провозглашён царём в 10-летнем возрасте. Он стал выдающимся политическим и военным деятелем. Много сделал этот человек для того, чтобы наша страна стала успешной, была сильной, процветала. Недаром к своему имени Пётр он заслужил приставку Великий. </a:t>
            </a:r>
          </a:p>
          <a:p>
            <a:pPr algn="just"/>
            <a:r>
              <a:rPr lang="ru-RU" sz="1600" b="1" i="1" dirty="0">
                <a:cs typeface="Arial" panose="020B0604020202020204" pitchFamily="34" charset="0"/>
              </a:rPr>
              <a:t>       «У России не было регулярной армии — он сформировал ее;</a:t>
            </a:r>
          </a:p>
          <a:p>
            <a:pPr algn="just"/>
            <a:r>
              <a:rPr lang="ru-RU" sz="1600" b="1" i="1" dirty="0">
                <a:cs typeface="Arial" panose="020B0604020202020204" pitchFamily="34" charset="0"/>
              </a:rPr>
              <a:t>        Не было флота — он построил его;</a:t>
            </a:r>
          </a:p>
          <a:p>
            <a:pPr algn="just"/>
            <a:r>
              <a:rPr lang="ru-RU" sz="1600" b="1" i="1" dirty="0">
                <a:cs typeface="Arial" panose="020B0604020202020204" pitchFamily="34" charset="0"/>
              </a:rPr>
              <a:t>        Не было удобного морского пути для внешней торговли — он … отвоевал берег Балтийского моря;</a:t>
            </a:r>
          </a:p>
          <a:p>
            <a:pPr algn="just"/>
            <a:r>
              <a:rPr lang="ru-RU" sz="1600" b="1" i="1" dirty="0">
                <a:cs typeface="Arial" panose="020B0604020202020204" pitchFamily="34" charset="0"/>
              </a:rPr>
              <a:t>         Была слабая промышленность — после него осталось более 200 фабрик и заводов;</a:t>
            </a:r>
          </a:p>
          <a:p>
            <a:pPr algn="just"/>
            <a:r>
              <a:rPr lang="ru-RU" sz="1600" b="1" i="1" dirty="0">
                <a:cs typeface="Arial" panose="020B0604020202020204" pitchFamily="34" charset="0"/>
              </a:rPr>
              <a:t>         Для всего этого … заведены были морская академия, школы </a:t>
            </a:r>
            <a:r>
              <a:rPr lang="ru-RU" sz="1600" b="1" i="1" dirty="0" err="1">
                <a:cs typeface="Arial" panose="020B0604020202020204" pitchFamily="34" charset="0"/>
              </a:rPr>
              <a:t>навигатская</a:t>
            </a:r>
            <a:r>
              <a:rPr lang="ru-RU" sz="1600" b="1" i="1" dirty="0">
                <a:cs typeface="Arial" panose="020B0604020202020204" pitchFamily="34" charset="0"/>
              </a:rPr>
              <a:t> и медицинская, училища артиллерийское и инженерное, школы латинские и математические…» -   так о Петре писал историк Василий Осипович Ключевский.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707474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998331" y="1597717"/>
            <a:ext cx="681266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cs typeface="Arial" panose="020B0604020202020204" pitchFamily="34" charset="0"/>
              </a:rPr>
              <a:t> 	Пётр поражал даже своей внешностью: роста был высокого — 2 метра 4 сантиметра, имел очень смуглое лицо. В движениях был порывист, стремителен. Отличался независимым характером, неудержимой энергией, неиссякаемой работоспособностью.</a:t>
            </a:r>
            <a:endParaRPr lang="en-US" sz="1400" b="1" i="1" dirty="0">
              <a:cs typeface="Arial" panose="020B0604020202020204" pitchFamily="34" charset="0"/>
            </a:endParaRPr>
          </a:p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Он знал немецкий язык, затем изучал голландский, английский и французский языки. Был подвижным, любознательным и способным. </a:t>
            </a:r>
            <a:endParaRPr lang="en-US" sz="1400" b="1" i="1" dirty="0">
              <a:cs typeface="Arial" panose="020B0604020202020204" pitchFamily="34" charset="0"/>
            </a:endParaRPr>
          </a:p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Царь знал немало ремёсел — мог выполнять работы плотника и столяра, каменщика и кузнеца, штукатура и сапожника, моряка и кораблестроителя.</a:t>
            </a:r>
            <a:endParaRPr lang="en-US" sz="1400" b="1" i="1" dirty="0">
              <a:cs typeface="Arial" panose="020B0604020202020204" pitchFamily="34" charset="0"/>
            </a:endParaRPr>
          </a:p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Александр Сергеевич Пушкин писал о Петре так: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То академик, то герой,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То мореплаватель, то плотник — 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Он всеобъемлющей душой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На троне вечный был работник.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         Мы, петербуржцы, благодарны Петру I за то, что 27 мая 1703 года он заложил город Санкт-Петербург, ставший через столицу государства на два века. 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         На Заячьем острове решено было построить Петропавловскую крепость. Строительством ее руководил сам царь.  Следующим по важности зданием города стали судостроительные верфи – Адмиралтейство. 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         Благодаря Петру на острове в Балтийском море была заложена военно-морская база русского флота. Так появился город Кронштадт.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909" y="-1"/>
            <a:ext cx="3833906" cy="2205175"/>
          </a:xfrm>
        </p:spPr>
        <p:txBody>
          <a:bodyPr rtlCol="0" anchor="ctr"/>
          <a:lstStyle/>
          <a:p>
            <a:pPr algn="ctr" rtl="0"/>
            <a:r>
              <a:rPr lang="ru-RU" b="1" dirty="0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Петр </a:t>
            </a:r>
            <a:r>
              <a:rPr lang="en-US" b="1" dirty="0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I?</a:t>
            </a:r>
            <a:endParaRPr lang="ru-RU" b="1" dirty="0">
              <a:ln>
                <a:solidFill>
                  <a:schemeClr val="bg2"/>
                </a:solidFill>
              </a:ln>
              <a:solidFill>
                <a:srgbClr val="2626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https://cdnn21.img.ria.ru/images/07e5/02/0f/1597546080_0:0:906:1500_1920x0_80_0_0_6483e41bfe413323c406e56b4e9f21be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600" y="1195200"/>
            <a:ext cx="2858400" cy="3837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9359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896527" y="1597717"/>
            <a:ext cx="681266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>
                <a:cs typeface="Arial" panose="020B0604020202020204" pitchFamily="34" charset="0"/>
              </a:rPr>
              <a:t>	</a:t>
            </a:r>
            <a:r>
              <a:rPr lang="ru-RU" sz="1400" b="1" dirty="0">
                <a:cs typeface="Arial" panose="020B0604020202020204" pitchFamily="34" charset="0"/>
              </a:rPr>
              <a:t>Новый город развивался быстро. Первый городской центр – Троицкая площадь – располагался на Петроградском острове. Все здесь было впервые: и первый дом, и первый порт, и первый «Обжорный» рынок, и первый трактир «</a:t>
            </a:r>
            <a:r>
              <a:rPr lang="ru-RU" sz="1400" b="1" dirty="0" err="1">
                <a:cs typeface="Arial" panose="020B0604020202020204" pitchFamily="34" charset="0"/>
              </a:rPr>
              <a:t>Аустерия</a:t>
            </a:r>
            <a:r>
              <a:rPr lang="ru-RU" sz="1400" b="1" dirty="0">
                <a:cs typeface="Arial" panose="020B0604020202020204" pitchFamily="34" charset="0"/>
              </a:rPr>
              <a:t> Четырех фрегатов». Россия, возглавляемая Петром </a:t>
            </a:r>
            <a:r>
              <a:rPr lang="en-US" sz="1400" b="1" dirty="0">
                <a:cs typeface="Arial" panose="020B0604020202020204" pitchFamily="34" charset="0"/>
              </a:rPr>
              <a:t>I</a:t>
            </a:r>
            <a:r>
              <a:rPr lang="ru-RU" sz="1400" b="1" dirty="0">
                <a:cs typeface="Arial" panose="020B0604020202020204" pitchFamily="34" charset="0"/>
              </a:rPr>
              <a:t>, победила в Северной войне. На первой площади города – в Троицком храме царь Петр Алексеевич Романов был объявлен первым Императором Российским, а сама Россия стала именоваться Российской империей.  </a:t>
            </a:r>
            <a:endParaRPr lang="en-US" sz="1400" b="1" dirty="0">
              <a:cs typeface="Arial" panose="020B0604020202020204" pitchFamily="34" charset="0"/>
            </a:endParaRPr>
          </a:p>
          <a:p>
            <a:pPr algn="just"/>
            <a:r>
              <a:rPr lang="en-US" sz="1400" b="1" dirty="0">
                <a:cs typeface="Arial" panose="020B0604020202020204" pitchFamily="34" charset="0"/>
              </a:rPr>
              <a:t>	</a:t>
            </a:r>
            <a:r>
              <a:rPr lang="ru-RU" sz="1400" b="1" dirty="0">
                <a:cs typeface="Arial" panose="020B0604020202020204" pitchFamily="34" charset="0"/>
              </a:rPr>
              <a:t>Еще при Петре Великом в городе открылся первый русский театр. В Санкт-Петербурге был создан первый русский музей с публичной (общедоступной) библиотекой. </a:t>
            </a:r>
          </a:p>
          <a:p>
            <a:pPr algn="just"/>
            <a:r>
              <a:rPr lang="en-US" sz="1400" b="1" dirty="0">
                <a:cs typeface="Arial" panose="020B0604020202020204" pitchFamily="34" charset="0"/>
              </a:rPr>
              <a:t>	</a:t>
            </a:r>
            <a:r>
              <a:rPr lang="ru-RU" sz="1400" b="1" dirty="0">
                <a:cs typeface="Arial" panose="020B0604020202020204" pitchFamily="34" charset="0"/>
              </a:rPr>
              <a:t>Летний дворец Петра I — одно из старейших зданий Петербурга. Его построили в первом городском парке —Летнем саду.  А вот зимний дворец Петра не сохранился: остались только его фрагменты на набережной Зимней канавки. Любознательные люди могут побывать в кабинете Петра Великого, посещая Эрмитаж. </a:t>
            </a:r>
          </a:p>
          <a:p>
            <a:pPr algn="just"/>
            <a:r>
              <a:rPr lang="en-US" sz="1400" b="1" dirty="0">
                <a:cs typeface="Arial" panose="020B0604020202020204" pitchFamily="34" charset="0"/>
              </a:rPr>
              <a:t>	</a:t>
            </a:r>
            <a:r>
              <a:rPr lang="ru-RU" sz="1400" b="1" dirty="0">
                <a:cs typeface="Arial" panose="020B0604020202020204" pitchFamily="34" charset="0"/>
              </a:rPr>
              <a:t>Царь сам давал распоряжения, как следует строить. Даже стиль архитектуры того времени называют петровским барокко. Любимым архитектором Петра Алексеевича был Доменико </a:t>
            </a:r>
            <a:r>
              <a:rPr lang="ru-RU" sz="1400" b="1" dirty="0" err="1">
                <a:cs typeface="Arial" panose="020B0604020202020204" pitchFamily="34" charset="0"/>
              </a:rPr>
              <a:t>Трезини</a:t>
            </a:r>
            <a:r>
              <a:rPr lang="ru-RU" sz="1400" b="1" dirty="0">
                <a:cs typeface="Arial" panose="020B0604020202020204" pitchFamily="34" charset="0"/>
              </a:rPr>
              <a:t>. Его каменными творениями и сегодня гордится Петербург. Кроме Летнего дворца, это Петропавловский собор и Петровские ворота в Петропавловской крепости, задние Двенадцати коллегий, строения в Александро-Невском монастыре</a:t>
            </a:r>
            <a:r>
              <a:rPr lang="ru-RU" sz="1400" b="1" dirty="0"/>
              <a:t>.  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6385909" y="-1"/>
            <a:ext cx="3833906" cy="2205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Петр </a:t>
            </a:r>
            <a:r>
              <a:rPr lang="en-US" b="1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I?</a:t>
            </a:r>
            <a:endParaRPr lang="ru-RU" b="1" dirty="0">
              <a:ln>
                <a:solidFill>
                  <a:schemeClr val="bg2"/>
                </a:solidFill>
              </a:ln>
              <a:solidFill>
                <a:srgbClr val="2626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https://otvet.imgsmail.ru/download/u_0b84d565048901290283817fce4ca34c_800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600" y="1195200"/>
            <a:ext cx="2750400" cy="3837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51096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896527" y="1651295"/>
            <a:ext cx="6812669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При жизни Петра I строился не только сам город, но возводились царские резиденции в предместье. Сначала это были так называемые путевые дворцы – небольшие деревянные дома. Один такой дом восстановили в Стрельне на берегу Финского залива. </a:t>
            </a:r>
            <a:endParaRPr lang="en-US" sz="1400" b="1" i="1" dirty="0">
              <a:cs typeface="Arial" panose="020B0604020202020204" pitchFamily="34" charset="0"/>
            </a:endParaRPr>
          </a:p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По указу Петра Великого были строился не только город, но развивалась вся губерния. От петровского времени ведут свою историю города, расположенные вокруг Санкт-Петербурга: Петергоф, Ораниенбаум, Сестрорецк, Царское Село (г. Пушкин), Колпино, Гатчина, Шлиссельбург.</a:t>
            </a:r>
          </a:p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Умер Пётр I, как считают, после болезни, которую получил из-за переохлаждения в осенней воде Финского залива: у поселка </a:t>
            </a:r>
            <a:r>
              <a:rPr lang="ru-RU" sz="1400" b="1" i="1" dirty="0" err="1">
                <a:cs typeface="Arial" panose="020B0604020202020204" pitchFamily="34" charset="0"/>
              </a:rPr>
              <a:t>Лахта</a:t>
            </a:r>
            <a:r>
              <a:rPr lang="ru-RU" sz="1400" b="1" i="1" dirty="0">
                <a:cs typeface="Arial" panose="020B0604020202020204" pitchFamily="34" charset="0"/>
              </a:rPr>
              <a:t> он принимал участие в спасении тонущих моряков. Похоронен Петр Великий в Петропавловском соборе Петропавловской крепости. </a:t>
            </a:r>
          </a:p>
          <a:p>
            <a:pPr algn="just"/>
            <a:r>
              <a:rPr lang="en-US" sz="1400" b="1" i="1" dirty="0">
                <a:cs typeface="Arial" panose="020B0604020202020204" pitchFamily="34" charset="0"/>
              </a:rPr>
              <a:t>	</a:t>
            </a:r>
            <a:r>
              <a:rPr lang="ru-RU" sz="1400" b="1" i="1" dirty="0">
                <a:cs typeface="Arial" panose="020B0604020202020204" pitchFamily="34" charset="0"/>
              </a:rPr>
              <a:t>Город бережно сохраняет мемориальные петровские места, строения, памятники. Мы должны помнить этого великого человека, который посвятил свою жизнь служению России. </a:t>
            </a:r>
          </a:p>
          <a:p>
            <a:pPr algn="just"/>
            <a:r>
              <a:rPr lang="ru-RU" sz="1400" b="1" i="1" dirty="0">
                <a:cs typeface="Arial" panose="020B0604020202020204" pitchFamily="34" charset="0"/>
              </a:rPr>
              <a:t>Спасибо Вам, Петр Алексеевич, за самый лучший город — за любимый Санкт-Петербург!</a:t>
            </a:r>
          </a:p>
          <a:p>
            <a:pPr algn="just"/>
            <a:endParaRPr lang="ru-RU" sz="1400" b="1" i="1" dirty="0">
              <a:cs typeface="Arial" panose="020B0604020202020204" pitchFamily="34" charset="0"/>
            </a:endParaRPr>
          </a:p>
          <a:p>
            <a:pPr algn="ctr"/>
            <a:r>
              <a:rPr lang="ru-RU" sz="1400" b="1" i="1" u="sng" dirty="0">
                <a:cs typeface="Arial" panose="020B0604020202020204" pitchFamily="34" charset="0"/>
              </a:rPr>
              <a:t>Присоединяйтесь к нам!  Мы поищем вместе в Санкт-Петербурге места, связанные с Петром Великим. </a:t>
            </a:r>
          </a:p>
          <a:p>
            <a:r>
              <a:rPr lang="ru-RU" sz="1400" b="1" i="1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5909" y="-1"/>
            <a:ext cx="3833906" cy="2205175"/>
          </a:xfrm>
        </p:spPr>
        <p:txBody>
          <a:bodyPr rtlCol="0" anchor="ctr"/>
          <a:lstStyle/>
          <a:p>
            <a:pPr algn="ctr" rtl="0"/>
            <a:r>
              <a:rPr lang="ru-RU" b="1" dirty="0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Петр </a:t>
            </a:r>
            <a:r>
              <a:rPr lang="en-US" b="1" dirty="0">
                <a:ln>
                  <a:solidFill>
                    <a:schemeClr val="bg2"/>
                  </a:solidFill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I?</a:t>
            </a:r>
            <a:endParaRPr lang="ru-RU" b="1" dirty="0">
              <a:ln>
                <a:solidFill>
                  <a:schemeClr val="bg2"/>
                </a:solidFill>
              </a:ln>
              <a:solidFill>
                <a:srgbClr val="2626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Каравак Луи &amp;quot;Портрет императора Петра I&amp;quot; 1717 Холст, масло 81х66 ...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3600" y="1195200"/>
            <a:ext cx="2858400" cy="38376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238764" y="5938801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Перейти к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квесту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20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к создавалась разведка при Петре I — Российская газе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139" y="3378571"/>
            <a:ext cx="3940233" cy="27225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54DA9A-F01A-481E-A192-F11CA07C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39" y="787444"/>
            <a:ext cx="3833906" cy="2221622"/>
          </a:xfrm>
        </p:spPr>
        <p:txBody>
          <a:bodyPr rtlCol="0">
            <a:noAutofit/>
          </a:bodyPr>
          <a:lstStyle/>
          <a:p>
            <a:pPr algn="ctr"/>
            <a: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Раз, два</a:t>
            </a:r>
            <a:r>
              <a:rPr lang="en-US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три</a:t>
            </a:r>
            <a:r>
              <a:rPr lang="en-US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четыре</a:t>
            </a:r>
            <a:r>
              <a:rPr lang="en-US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ru-RU" sz="3600" b="1" i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пять:</a:t>
            </a:r>
            <a: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ru-RU" sz="3600" b="1" i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Мы Петра пошли искать!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328683" y="679379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ВЫБЕРИТЕ ВОПРОС</a:t>
            </a:r>
          </a:p>
        </p:txBody>
      </p:sp>
      <p:sp>
        <p:nvSpPr>
          <p:cNvPr id="120" name="Горизонтальный свиток 119">
            <a:hlinkClick r:id="rId4" action="ppaction://hlinksldjump"/>
          </p:cNvPr>
          <p:cNvSpPr/>
          <p:nvPr/>
        </p:nvSpPr>
        <p:spPr>
          <a:xfrm>
            <a:off x="5170518" y="140485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</a:t>
            </a:r>
          </a:p>
        </p:txBody>
      </p:sp>
      <p:sp>
        <p:nvSpPr>
          <p:cNvPr id="121" name="Горизонтальный свиток 120">
            <a:hlinkClick r:id="rId5" action="ppaction://hlinksldjump"/>
          </p:cNvPr>
          <p:cNvSpPr/>
          <p:nvPr/>
        </p:nvSpPr>
        <p:spPr>
          <a:xfrm>
            <a:off x="5843849" y="140485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</a:t>
            </a:r>
          </a:p>
        </p:txBody>
      </p:sp>
      <p:sp>
        <p:nvSpPr>
          <p:cNvPr id="122" name="Горизонтальный свиток 121">
            <a:hlinkClick r:id="rId6" action="ppaction://hlinksldjump"/>
          </p:cNvPr>
          <p:cNvSpPr/>
          <p:nvPr/>
        </p:nvSpPr>
        <p:spPr>
          <a:xfrm>
            <a:off x="6517181" y="140485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</a:t>
            </a:r>
          </a:p>
        </p:txBody>
      </p:sp>
      <p:sp>
        <p:nvSpPr>
          <p:cNvPr id="123" name="Горизонтальный свиток 122">
            <a:hlinkClick r:id="rId7" action="ppaction://hlinksldjump"/>
          </p:cNvPr>
          <p:cNvSpPr/>
          <p:nvPr/>
        </p:nvSpPr>
        <p:spPr>
          <a:xfrm>
            <a:off x="7167836" y="140485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</a:t>
            </a:r>
          </a:p>
        </p:txBody>
      </p:sp>
      <p:sp>
        <p:nvSpPr>
          <p:cNvPr id="124" name="Горизонтальный свиток 123">
            <a:hlinkClick r:id="rId8" action="ppaction://hlinksldjump"/>
          </p:cNvPr>
          <p:cNvSpPr/>
          <p:nvPr/>
        </p:nvSpPr>
        <p:spPr>
          <a:xfrm>
            <a:off x="7818491" y="140485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</a:t>
            </a:r>
          </a:p>
        </p:txBody>
      </p:sp>
      <p:sp>
        <p:nvSpPr>
          <p:cNvPr id="125" name="Горизонтальный свиток 124">
            <a:hlinkClick r:id="rId9" action="ppaction://hlinksldjump"/>
          </p:cNvPr>
          <p:cNvSpPr/>
          <p:nvPr/>
        </p:nvSpPr>
        <p:spPr>
          <a:xfrm>
            <a:off x="8491822" y="140485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</a:t>
            </a:r>
          </a:p>
        </p:txBody>
      </p:sp>
      <p:sp>
        <p:nvSpPr>
          <p:cNvPr id="126" name="Горизонтальный свиток 125">
            <a:hlinkClick r:id="rId10" action="ppaction://hlinksldjump"/>
          </p:cNvPr>
          <p:cNvSpPr/>
          <p:nvPr/>
        </p:nvSpPr>
        <p:spPr>
          <a:xfrm>
            <a:off x="5170518" y="1984017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11</a:t>
            </a:r>
          </a:p>
        </p:txBody>
      </p:sp>
      <p:sp>
        <p:nvSpPr>
          <p:cNvPr id="127" name="Горизонтальный свиток 126">
            <a:hlinkClick r:id="rId11" action="ppaction://hlinksldjump"/>
          </p:cNvPr>
          <p:cNvSpPr/>
          <p:nvPr/>
        </p:nvSpPr>
        <p:spPr>
          <a:xfrm>
            <a:off x="5843849" y="1984017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12</a:t>
            </a:r>
          </a:p>
        </p:txBody>
      </p:sp>
      <p:sp>
        <p:nvSpPr>
          <p:cNvPr id="128" name="Горизонтальный свиток 127">
            <a:hlinkClick r:id="rId12" action="ppaction://hlinksldjump"/>
          </p:cNvPr>
          <p:cNvSpPr/>
          <p:nvPr/>
        </p:nvSpPr>
        <p:spPr>
          <a:xfrm>
            <a:off x="6517181" y="1984017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13</a:t>
            </a:r>
          </a:p>
        </p:txBody>
      </p:sp>
      <p:sp>
        <p:nvSpPr>
          <p:cNvPr id="129" name="Горизонтальный свиток 128">
            <a:hlinkClick r:id="rId13" action="ppaction://hlinksldjump"/>
          </p:cNvPr>
          <p:cNvSpPr/>
          <p:nvPr/>
        </p:nvSpPr>
        <p:spPr>
          <a:xfrm>
            <a:off x="7167836" y="1984017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14</a:t>
            </a:r>
          </a:p>
        </p:txBody>
      </p:sp>
      <p:sp>
        <p:nvSpPr>
          <p:cNvPr id="130" name="Горизонтальный свиток 129">
            <a:hlinkClick r:id="rId14" action="ppaction://hlinksldjump"/>
          </p:cNvPr>
          <p:cNvSpPr/>
          <p:nvPr/>
        </p:nvSpPr>
        <p:spPr>
          <a:xfrm>
            <a:off x="7818491" y="1984017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15</a:t>
            </a:r>
          </a:p>
        </p:txBody>
      </p:sp>
      <p:sp>
        <p:nvSpPr>
          <p:cNvPr id="131" name="Горизонтальный свиток 130">
            <a:hlinkClick r:id="rId15" action="ppaction://hlinksldjump"/>
          </p:cNvPr>
          <p:cNvSpPr/>
          <p:nvPr/>
        </p:nvSpPr>
        <p:spPr>
          <a:xfrm>
            <a:off x="8491822" y="1984017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16</a:t>
            </a:r>
          </a:p>
        </p:txBody>
      </p:sp>
      <p:sp>
        <p:nvSpPr>
          <p:cNvPr id="132" name="Горизонтальный свиток 131">
            <a:hlinkClick r:id="rId16" action="ppaction://hlinksldjump"/>
          </p:cNvPr>
          <p:cNvSpPr/>
          <p:nvPr/>
        </p:nvSpPr>
        <p:spPr>
          <a:xfrm>
            <a:off x="5170518" y="256318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21</a:t>
            </a:r>
          </a:p>
        </p:txBody>
      </p:sp>
      <p:sp>
        <p:nvSpPr>
          <p:cNvPr id="133" name="Горизонтальный свиток 132">
            <a:hlinkClick r:id="rId17" action="ppaction://hlinksldjump"/>
          </p:cNvPr>
          <p:cNvSpPr/>
          <p:nvPr/>
        </p:nvSpPr>
        <p:spPr>
          <a:xfrm>
            <a:off x="5843849" y="256318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22</a:t>
            </a:r>
          </a:p>
        </p:txBody>
      </p:sp>
      <p:sp>
        <p:nvSpPr>
          <p:cNvPr id="134" name="Горизонтальный свиток 133">
            <a:hlinkClick r:id="rId18" action="ppaction://hlinksldjump"/>
          </p:cNvPr>
          <p:cNvSpPr/>
          <p:nvPr/>
        </p:nvSpPr>
        <p:spPr>
          <a:xfrm>
            <a:off x="6517181" y="256318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23</a:t>
            </a:r>
          </a:p>
        </p:txBody>
      </p:sp>
      <p:sp>
        <p:nvSpPr>
          <p:cNvPr id="135" name="Горизонтальный свиток 134">
            <a:hlinkClick r:id="rId19" action="ppaction://hlinksldjump"/>
          </p:cNvPr>
          <p:cNvSpPr/>
          <p:nvPr/>
        </p:nvSpPr>
        <p:spPr>
          <a:xfrm>
            <a:off x="7167836" y="256318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24</a:t>
            </a:r>
          </a:p>
        </p:txBody>
      </p:sp>
      <p:sp>
        <p:nvSpPr>
          <p:cNvPr id="136" name="Горизонтальный свиток 135">
            <a:hlinkClick r:id="rId20" action="ppaction://hlinksldjump"/>
          </p:cNvPr>
          <p:cNvSpPr/>
          <p:nvPr/>
        </p:nvSpPr>
        <p:spPr>
          <a:xfrm>
            <a:off x="7818491" y="256318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25</a:t>
            </a:r>
          </a:p>
        </p:txBody>
      </p:sp>
      <p:sp>
        <p:nvSpPr>
          <p:cNvPr id="137" name="Горизонтальный свиток 136">
            <a:hlinkClick r:id="rId21" action="ppaction://hlinksldjump"/>
          </p:cNvPr>
          <p:cNvSpPr/>
          <p:nvPr/>
        </p:nvSpPr>
        <p:spPr>
          <a:xfrm>
            <a:off x="8491822" y="256318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26</a:t>
            </a:r>
          </a:p>
        </p:txBody>
      </p:sp>
      <p:sp>
        <p:nvSpPr>
          <p:cNvPr id="138" name="Горизонтальный свиток 137">
            <a:hlinkClick r:id="rId22" action="ppaction://hlinksldjump"/>
          </p:cNvPr>
          <p:cNvSpPr/>
          <p:nvPr/>
        </p:nvSpPr>
        <p:spPr>
          <a:xfrm>
            <a:off x="5170518" y="314235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31</a:t>
            </a:r>
          </a:p>
        </p:txBody>
      </p:sp>
      <p:sp>
        <p:nvSpPr>
          <p:cNvPr id="139" name="Горизонтальный свиток 138">
            <a:hlinkClick r:id="rId23" action="ppaction://hlinksldjump"/>
          </p:cNvPr>
          <p:cNvSpPr/>
          <p:nvPr/>
        </p:nvSpPr>
        <p:spPr>
          <a:xfrm>
            <a:off x="5843849" y="314235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32</a:t>
            </a:r>
          </a:p>
        </p:txBody>
      </p:sp>
      <p:sp>
        <p:nvSpPr>
          <p:cNvPr id="140" name="Горизонтальный свиток 139">
            <a:hlinkClick r:id="rId24" action="ppaction://hlinksldjump"/>
          </p:cNvPr>
          <p:cNvSpPr/>
          <p:nvPr/>
        </p:nvSpPr>
        <p:spPr>
          <a:xfrm>
            <a:off x="6517181" y="314235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33</a:t>
            </a:r>
          </a:p>
        </p:txBody>
      </p:sp>
      <p:sp>
        <p:nvSpPr>
          <p:cNvPr id="141" name="Горизонтальный свиток 140">
            <a:hlinkClick r:id="rId25" action="ppaction://hlinksldjump"/>
          </p:cNvPr>
          <p:cNvSpPr/>
          <p:nvPr/>
        </p:nvSpPr>
        <p:spPr>
          <a:xfrm>
            <a:off x="7167836" y="314235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34</a:t>
            </a:r>
          </a:p>
        </p:txBody>
      </p:sp>
      <p:sp>
        <p:nvSpPr>
          <p:cNvPr id="142" name="Горизонтальный свиток 141">
            <a:hlinkClick r:id="rId26" action="ppaction://hlinksldjump"/>
          </p:cNvPr>
          <p:cNvSpPr/>
          <p:nvPr/>
        </p:nvSpPr>
        <p:spPr>
          <a:xfrm>
            <a:off x="7818491" y="314235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35</a:t>
            </a:r>
          </a:p>
        </p:txBody>
      </p:sp>
      <p:sp>
        <p:nvSpPr>
          <p:cNvPr id="143" name="Горизонтальный свиток 142">
            <a:hlinkClick r:id="rId27" action="ppaction://hlinksldjump"/>
          </p:cNvPr>
          <p:cNvSpPr/>
          <p:nvPr/>
        </p:nvSpPr>
        <p:spPr>
          <a:xfrm>
            <a:off x="8491822" y="314235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36</a:t>
            </a:r>
          </a:p>
        </p:txBody>
      </p:sp>
      <p:sp>
        <p:nvSpPr>
          <p:cNvPr id="144" name="Горизонтальный свиток 143">
            <a:hlinkClick r:id="rId28" action="ppaction://hlinksldjump"/>
          </p:cNvPr>
          <p:cNvSpPr/>
          <p:nvPr/>
        </p:nvSpPr>
        <p:spPr>
          <a:xfrm>
            <a:off x="5170518" y="372151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41</a:t>
            </a:r>
          </a:p>
        </p:txBody>
      </p:sp>
      <p:sp>
        <p:nvSpPr>
          <p:cNvPr id="145" name="Горизонтальный свиток 144">
            <a:hlinkClick r:id="rId29" action="ppaction://hlinksldjump"/>
          </p:cNvPr>
          <p:cNvSpPr/>
          <p:nvPr/>
        </p:nvSpPr>
        <p:spPr>
          <a:xfrm>
            <a:off x="5843849" y="372151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42</a:t>
            </a:r>
          </a:p>
        </p:txBody>
      </p:sp>
      <p:sp>
        <p:nvSpPr>
          <p:cNvPr id="146" name="Горизонтальный свиток 145">
            <a:hlinkClick r:id="rId30" action="ppaction://hlinksldjump"/>
          </p:cNvPr>
          <p:cNvSpPr/>
          <p:nvPr/>
        </p:nvSpPr>
        <p:spPr>
          <a:xfrm>
            <a:off x="6517181" y="372151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43</a:t>
            </a:r>
          </a:p>
        </p:txBody>
      </p:sp>
      <p:sp>
        <p:nvSpPr>
          <p:cNvPr id="147" name="Горизонтальный свиток 146">
            <a:hlinkClick r:id="rId31" action="ppaction://hlinksldjump"/>
          </p:cNvPr>
          <p:cNvSpPr/>
          <p:nvPr/>
        </p:nvSpPr>
        <p:spPr>
          <a:xfrm>
            <a:off x="7167836" y="372151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44</a:t>
            </a:r>
          </a:p>
        </p:txBody>
      </p:sp>
      <p:sp>
        <p:nvSpPr>
          <p:cNvPr id="148" name="Горизонтальный свиток 147">
            <a:hlinkClick r:id="rId32" action="ppaction://hlinksldjump"/>
          </p:cNvPr>
          <p:cNvSpPr/>
          <p:nvPr/>
        </p:nvSpPr>
        <p:spPr>
          <a:xfrm>
            <a:off x="7818491" y="372151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45</a:t>
            </a:r>
          </a:p>
        </p:txBody>
      </p:sp>
      <p:sp>
        <p:nvSpPr>
          <p:cNvPr id="149" name="Горизонтальный свиток 148">
            <a:hlinkClick r:id="rId33" action="ppaction://hlinksldjump"/>
          </p:cNvPr>
          <p:cNvSpPr/>
          <p:nvPr/>
        </p:nvSpPr>
        <p:spPr>
          <a:xfrm>
            <a:off x="8491822" y="372151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46</a:t>
            </a:r>
          </a:p>
        </p:txBody>
      </p:sp>
      <p:sp>
        <p:nvSpPr>
          <p:cNvPr id="150" name="Горизонтальный свиток 149">
            <a:hlinkClick r:id="rId34" action="ppaction://hlinksldjump"/>
          </p:cNvPr>
          <p:cNvSpPr/>
          <p:nvPr/>
        </p:nvSpPr>
        <p:spPr>
          <a:xfrm>
            <a:off x="5170518" y="430068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51</a:t>
            </a:r>
          </a:p>
        </p:txBody>
      </p:sp>
      <p:sp>
        <p:nvSpPr>
          <p:cNvPr id="151" name="Горизонтальный свиток 150">
            <a:hlinkClick r:id="rId35" action="ppaction://hlinksldjump"/>
          </p:cNvPr>
          <p:cNvSpPr/>
          <p:nvPr/>
        </p:nvSpPr>
        <p:spPr>
          <a:xfrm>
            <a:off x="5843849" y="430068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52</a:t>
            </a:r>
          </a:p>
        </p:txBody>
      </p:sp>
      <p:sp>
        <p:nvSpPr>
          <p:cNvPr id="152" name="Горизонтальный свиток 151">
            <a:hlinkClick r:id="rId36" action="ppaction://hlinksldjump"/>
          </p:cNvPr>
          <p:cNvSpPr/>
          <p:nvPr/>
        </p:nvSpPr>
        <p:spPr>
          <a:xfrm>
            <a:off x="6517181" y="430068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53</a:t>
            </a:r>
          </a:p>
        </p:txBody>
      </p:sp>
      <p:sp>
        <p:nvSpPr>
          <p:cNvPr id="153" name="Горизонтальный свиток 152">
            <a:hlinkClick r:id="rId37" action="ppaction://hlinksldjump"/>
          </p:cNvPr>
          <p:cNvSpPr/>
          <p:nvPr/>
        </p:nvSpPr>
        <p:spPr>
          <a:xfrm>
            <a:off x="7167836" y="430068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54</a:t>
            </a:r>
          </a:p>
        </p:txBody>
      </p:sp>
      <p:sp>
        <p:nvSpPr>
          <p:cNvPr id="154" name="Горизонтальный свиток 153">
            <a:hlinkClick r:id="rId38" action="ppaction://hlinksldjump"/>
          </p:cNvPr>
          <p:cNvSpPr/>
          <p:nvPr/>
        </p:nvSpPr>
        <p:spPr>
          <a:xfrm>
            <a:off x="7818491" y="430068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55</a:t>
            </a:r>
          </a:p>
        </p:txBody>
      </p:sp>
      <p:sp>
        <p:nvSpPr>
          <p:cNvPr id="155" name="Горизонтальный свиток 154">
            <a:hlinkClick r:id="rId39" action="ppaction://hlinksldjump"/>
          </p:cNvPr>
          <p:cNvSpPr/>
          <p:nvPr/>
        </p:nvSpPr>
        <p:spPr>
          <a:xfrm>
            <a:off x="8491822" y="430068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56</a:t>
            </a:r>
          </a:p>
        </p:txBody>
      </p:sp>
      <p:sp>
        <p:nvSpPr>
          <p:cNvPr id="156" name="Горизонтальный свиток 155">
            <a:hlinkClick r:id="rId40" action="ppaction://hlinksldjump"/>
          </p:cNvPr>
          <p:cNvSpPr/>
          <p:nvPr/>
        </p:nvSpPr>
        <p:spPr>
          <a:xfrm>
            <a:off x="9165153" y="138822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7</a:t>
            </a:r>
          </a:p>
        </p:txBody>
      </p:sp>
      <p:sp>
        <p:nvSpPr>
          <p:cNvPr id="157" name="Горизонтальный свиток 156">
            <a:hlinkClick r:id="rId41" action="ppaction://hlinksldjump"/>
          </p:cNvPr>
          <p:cNvSpPr/>
          <p:nvPr/>
        </p:nvSpPr>
        <p:spPr>
          <a:xfrm>
            <a:off x="9165153" y="1967392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17</a:t>
            </a:r>
          </a:p>
        </p:txBody>
      </p:sp>
      <p:sp>
        <p:nvSpPr>
          <p:cNvPr id="158" name="Горизонтальный свиток 157">
            <a:hlinkClick r:id="rId42" action="ppaction://hlinksldjump"/>
          </p:cNvPr>
          <p:cNvSpPr/>
          <p:nvPr/>
        </p:nvSpPr>
        <p:spPr>
          <a:xfrm>
            <a:off x="9165153" y="254655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27</a:t>
            </a:r>
          </a:p>
        </p:txBody>
      </p:sp>
      <p:sp>
        <p:nvSpPr>
          <p:cNvPr id="159" name="Горизонтальный свиток 158">
            <a:hlinkClick r:id="rId43" action="ppaction://hlinksldjump"/>
          </p:cNvPr>
          <p:cNvSpPr/>
          <p:nvPr/>
        </p:nvSpPr>
        <p:spPr>
          <a:xfrm>
            <a:off x="9165153" y="3125726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37</a:t>
            </a:r>
          </a:p>
        </p:txBody>
      </p:sp>
      <p:sp>
        <p:nvSpPr>
          <p:cNvPr id="160" name="Горизонтальный свиток 159">
            <a:hlinkClick r:id="rId44" action="ppaction://hlinksldjump"/>
          </p:cNvPr>
          <p:cNvSpPr/>
          <p:nvPr/>
        </p:nvSpPr>
        <p:spPr>
          <a:xfrm>
            <a:off x="9165153" y="3704893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47</a:t>
            </a:r>
          </a:p>
        </p:txBody>
      </p:sp>
      <p:sp>
        <p:nvSpPr>
          <p:cNvPr id="161" name="Горизонтальный свиток 160">
            <a:hlinkClick r:id="rId45" action="ppaction://hlinksldjump"/>
          </p:cNvPr>
          <p:cNvSpPr/>
          <p:nvPr/>
        </p:nvSpPr>
        <p:spPr>
          <a:xfrm>
            <a:off x="9165153" y="428406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57</a:t>
            </a:r>
          </a:p>
        </p:txBody>
      </p:sp>
      <p:sp>
        <p:nvSpPr>
          <p:cNvPr id="162" name="Горизонтальный свиток 161">
            <a:hlinkClick r:id="rId46" action="ppaction://hlinksldjump"/>
          </p:cNvPr>
          <p:cNvSpPr/>
          <p:nvPr/>
        </p:nvSpPr>
        <p:spPr>
          <a:xfrm>
            <a:off x="9815808" y="138822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8</a:t>
            </a:r>
          </a:p>
        </p:txBody>
      </p:sp>
      <p:sp>
        <p:nvSpPr>
          <p:cNvPr id="163" name="Горизонтальный свиток 162">
            <a:hlinkClick r:id="rId47" action="ppaction://hlinksldjump"/>
          </p:cNvPr>
          <p:cNvSpPr/>
          <p:nvPr/>
        </p:nvSpPr>
        <p:spPr>
          <a:xfrm>
            <a:off x="9815808" y="196739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18</a:t>
            </a:r>
          </a:p>
        </p:txBody>
      </p:sp>
      <p:sp>
        <p:nvSpPr>
          <p:cNvPr id="164" name="Горизонтальный свиток 163">
            <a:hlinkClick r:id="rId48" action="ppaction://hlinksldjump"/>
          </p:cNvPr>
          <p:cNvSpPr/>
          <p:nvPr/>
        </p:nvSpPr>
        <p:spPr>
          <a:xfrm>
            <a:off x="9815808" y="254655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28</a:t>
            </a:r>
          </a:p>
        </p:txBody>
      </p:sp>
      <p:sp>
        <p:nvSpPr>
          <p:cNvPr id="165" name="Горизонтальный свиток 164">
            <a:hlinkClick r:id="rId49" action="ppaction://hlinksldjump"/>
          </p:cNvPr>
          <p:cNvSpPr/>
          <p:nvPr/>
        </p:nvSpPr>
        <p:spPr>
          <a:xfrm>
            <a:off x="9815808" y="312572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38</a:t>
            </a:r>
          </a:p>
        </p:txBody>
      </p:sp>
      <p:sp>
        <p:nvSpPr>
          <p:cNvPr id="166" name="Горизонтальный свиток 165">
            <a:hlinkClick r:id="rId50" action="ppaction://hlinksldjump"/>
          </p:cNvPr>
          <p:cNvSpPr/>
          <p:nvPr/>
        </p:nvSpPr>
        <p:spPr>
          <a:xfrm>
            <a:off x="9815808" y="3704892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48</a:t>
            </a:r>
          </a:p>
        </p:txBody>
      </p:sp>
      <p:sp>
        <p:nvSpPr>
          <p:cNvPr id="167" name="Горизонтальный свиток 166">
            <a:hlinkClick r:id="rId51" action="ppaction://hlinksldjump"/>
          </p:cNvPr>
          <p:cNvSpPr/>
          <p:nvPr/>
        </p:nvSpPr>
        <p:spPr>
          <a:xfrm>
            <a:off x="9815808" y="428405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58</a:t>
            </a:r>
          </a:p>
        </p:txBody>
      </p:sp>
      <p:sp>
        <p:nvSpPr>
          <p:cNvPr id="168" name="Горизонтальный свиток 167">
            <a:hlinkClick r:id="rId52" action="ppaction://hlinksldjump"/>
          </p:cNvPr>
          <p:cNvSpPr/>
          <p:nvPr/>
        </p:nvSpPr>
        <p:spPr>
          <a:xfrm>
            <a:off x="10460201" y="138822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9</a:t>
            </a:r>
          </a:p>
        </p:txBody>
      </p:sp>
      <p:sp>
        <p:nvSpPr>
          <p:cNvPr id="169" name="Горизонтальный свиток 168">
            <a:hlinkClick r:id="rId53" action="ppaction://hlinksldjump"/>
          </p:cNvPr>
          <p:cNvSpPr/>
          <p:nvPr/>
        </p:nvSpPr>
        <p:spPr>
          <a:xfrm>
            <a:off x="10460201" y="196739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19</a:t>
            </a:r>
          </a:p>
        </p:txBody>
      </p:sp>
      <p:sp>
        <p:nvSpPr>
          <p:cNvPr id="170" name="Горизонтальный свиток 169">
            <a:hlinkClick r:id="rId54" action="ppaction://hlinksldjump"/>
          </p:cNvPr>
          <p:cNvSpPr/>
          <p:nvPr/>
        </p:nvSpPr>
        <p:spPr>
          <a:xfrm>
            <a:off x="10460201" y="254655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29</a:t>
            </a:r>
          </a:p>
        </p:txBody>
      </p:sp>
      <p:sp>
        <p:nvSpPr>
          <p:cNvPr id="171" name="Горизонтальный свиток 170">
            <a:hlinkClick r:id="rId55" action="ppaction://hlinksldjump"/>
          </p:cNvPr>
          <p:cNvSpPr/>
          <p:nvPr/>
        </p:nvSpPr>
        <p:spPr>
          <a:xfrm>
            <a:off x="10460201" y="312572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39</a:t>
            </a:r>
          </a:p>
        </p:txBody>
      </p:sp>
      <p:sp>
        <p:nvSpPr>
          <p:cNvPr id="172" name="Горизонтальный свиток 171">
            <a:hlinkClick r:id="rId56" action="ppaction://hlinksldjump"/>
          </p:cNvPr>
          <p:cNvSpPr/>
          <p:nvPr/>
        </p:nvSpPr>
        <p:spPr>
          <a:xfrm>
            <a:off x="10460201" y="3704892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49</a:t>
            </a:r>
          </a:p>
        </p:txBody>
      </p:sp>
      <p:sp>
        <p:nvSpPr>
          <p:cNvPr id="173" name="Горизонтальный свиток 172">
            <a:hlinkClick r:id="rId57" action="ppaction://hlinksldjump"/>
          </p:cNvPr>
          <p:cNvSpPr/>
          <p:nvPr/>
        </p:nvSpPr>
        <p:spPr>
          <a:xfrm>
            <a:off x="10460201" y="428405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59</a:t>
            </a:r>
          </a:p>
        </p:txBody>
      </p:sp>
      <p:sp>
        <p:nvSpPr>
          <p:cNvPr id="174" name="Горизонтальный свиток 173">
            <a:hlinkClick r:id="rId58" action="ppaction://hlinksldjump"/>
          </p:cNvPr>
          <p:cNvSpPr/>
          <p:nvPr/>
        </p:nvSpPr>
        <p:spPr>
          <a:xfrm>
            <a:off x="11104594" y="1388224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10</a:t>
            </a:r>
          </a:p>
        </p:txBody>
      </p:sp>
      <p:sp>
        <p:nvSpPr>
          <p:cNvPr id="175" name="Горизонтальный свиток 174">
            <a:hlinkClick r:id="rId59" action="ppaction://hlinksldjump"/>
          </p:cNvPr>
          <p:cNvSpPr/>
          <p:nvPr/>
        </p:nvSpPr>
        <p:spPr>
          <a:xfrm>
            <a:off x="11104594" y="1967391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20</a:t>
            </a:r>
          </a:p>
        </p:txBody>
      </p:sp>
      <p:sp>
        <p:nvSpPr>
          <p:cNvPr id="176" name="Горизонтальный свиток 175">
            <a:hlinkClick r:id="rId60" action="ppaction://hlinksldjump"/>
          </p:cNvPr>
          <p:cNvSpPr/>
          <p:nvPr/>
        </p:nvSpPr>
        <p:spPr>
          <a:xfrm>
            <a:off x="11104594" y="2546558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30</a:t>
            </a:r>
          </a:p>
        </p:txBody>
      </p:sp>
      <p:sp>
        <p:nvSpPr>
          <p:cNvPr id="177" name="Горизонтальный свиток 176">
            <a:hlinkClick r:id="rId61" action="ppaction://hlinksldjump"/>
          </p:cNvPr>
          <p:cNvSpPr/>
          <p:nvPr/>
        </p:nvSpPr>
        <p:spPr>
          <a:xfrm>
            <a:off x="11104594" y="312572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40</a:t>
            </a:r>
          </a:p>
        </p:txBody>
      </p:sp>
      <p:sp>
        <p:nvSpPr>
          <p:cNvPr id="178" name="Горизонтальный свиток 177">
            <a:hlinkClick r:id="rId62" action="ppaction://hlinksldjump"/>
          </p:cNvPr>
          <p:cNvSpPr/>
          <p:nvPr/>
        </p:nvSpPr>
        <p:spPr>
          <a:xfrm>
            <a:off x="11104594" y="3704892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50</a:t>
            </a:r>
          </a:p>
        </p:txBody>
      </p:sp>
      <p:sp>
        <p:nvSpPr>
          <p:cNvPr id="179" name="Горизонтальный свиток 178">
            <a:hlinkClick r:id="rId63" action="ppaction://hlinksldjump"/>
          </p:cNvPr>
          <p:cNvSpPr/>
          <p:nvPr/>
        </p:nvSpPr>
        <p:spPr>
          <a:xfrm>
            <a:off x="11104594" y="428405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60</a:t>
            </a:r>
          </a:p>
        </p:txBody>
      </p:sp>
      <p:sp>
        <p:nvSpPr>
          <p:cNvPr id="180" name="Горизонтальный свиток 179">
            <a:hlinkClick r:id="rId64" action="ppaction://hlinksldjump"/>
          </p:cNvPr>
          <p:cNvSpPr/>
          <p:nvPr/>
        </p:nvSpPr>
        <p:spPr>
          <a:xfrm>
            <a:off x="5170518" y="490104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61</a:t>
            </a:r>
          </a:p>
        </p:txBody>
      </p:sp>
      <p:sp>
        <p:nvSpPr>
          <p:cNvPr id="181" name="Горизонтальный свиток 180">
            <a:hlinkClick r:id="rId65" action="ppaction://hlinksldjump"/>
          </p:cNvPr>
          <p:cNvSpPr/>
          <p:nvPr/>
        </p:nvSpPr>
        <p:spPr>
          <a:xfrm>
            <a:off x="5843849" y="490104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62</a:t>
            </a:r>
          </a:p>
        </p:txBody>
      </p:sp>
      <p:sp>
        <p:nvSpPr>
          <p:cNvPr id="182" name="Горизонтальный свиток 181">
            <a:hlinkClick r:id="rId66" action="ppaction://hlinksldjump"/>
          </p:cNvPr>
          <p:cNvSpPr/>
          <p:nvPr/>
        </p:nvSpPr>
        <p:spPr>
          <a:xfrm>
            <a:off x="6517181" y="490104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63</a:t>
            </a:r>
          </a:p>
        </p:txBody>
      </p:sp>
      <p:sp>
        <p:nvSpPr>
          <p:cNvPr id="183" name="Горизонтальный свиток 182">
            <a:hlinkClick r:id="rId67" action="ppaction://hlinksldjump"/>
          </p:cNvPr>
          <p:cNvSpPr/>
          <p:nvPr/>
        </p:nvSpPr>
        <p:spPr>
          <a:xfrm>
            <a:off x="7167836" y="490104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64</a:t>
            </a:r>
          </a:p>
        </p:txBody>
      </p:sp>
      <p:sp>
        <p:nvSpPr>
          <p:cNvPr id="184" name="Горизонтальный свиток 183">
            <a:hlinkClick r:id="rId68" action="ppaction://hlinksldjump"/>
          </p:cNvPr>
          <p:cNvSpPr/>
          <p:nvPr/>
        </p:nvSpPr>
        <p:spPr>
          <a:xfrm>
            <a:off x="7818491" y="490104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65</a:t>
            </a:r>
          </a:p>
        </p:txBody>
      </p:sp>
      <p:sp>
        <p:nvSpPr>
          <p:cNvPr id="185" name="Горизонтальный свиток 184">
            <a:hlinkClick r:id="rId69" action="ppaction://hlinksldjump"/>
          </p:cNvPr>
          <p:cNvSpPr/>
          <p:nvPr/>
        </p:nvSpPr>
        <p:spPr>
          <a:xfrm>
            <a:off x="8491822" y="490104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66</a:t>
            </a:r>
          </a:p>
        </p:txBody>
      </p:sp>
      <p:sp>
        <p:nvSpPr>
          <p:cNvPr id="186" name="Горизонтальный свиток 185">
            <a:hlinkClick r:id="rId70" action="ppaction://hlinksldjump"/>
          </p:cNvPr>
          <p:cNvSpPr/>
          <p:nvPr/>
        </p:nvSpPr>
        <p:spPr>
          <a:xfrm>
            <a:off x="9165153" y="4884420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67</a:t>
            </a:r>
          </a:p>
        </p:txBody>
      </p:sp>
      <p:sp>
        <p:nvSpPr>
          <p:cNvPr id="187" name="Горизонтальный свиток 186">
            <a:hlinkClick r:id="rId71" action="ppaction://hlinksldjump"/>
          </p:cNvPr>
          <p:cNvSpPr/>
          <p:nvPr/>
        </p:nvSpPr>
        <p:spPr>
          <a:xfrm>
            <a:off x="9815808" y="488441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68</a:t>
            </a:r>
          </a:p>
        </p:txBody>
      </p:sp>
      <p:sp>
        <p:nvSpPr>
          <p:cNvPr id="188" name="Горизонтальный свиток 187">
            <a:hlinkClick r:id="rId72" action="ppaction://hlinksldjump"/>
          </p:cNvPr>
          <p:cNvSpPr/>
          <p:nvPr/>
        </p:nvSpPr>
        <p:spPr>
          <a:xfrm>
            <a:off x="10460201" y="488441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69</a:t>
            </a:r>
          </a:p>
        </p:txBody>
      </p:sp>
      <p:sp>
        <p:nvSpPr>
          <p:cNvPr id="189" name="Горизонтальный свиток 188">
            <a:hlinkClick r:id="rId73" action="ppaction://hlinksldjump"/>
          </p:cNvPr>
          <p:cNvSpPr/>
          <p:nvPr/>
        </p:nvSpPr>
        <p:spPr>
          <a:xfrm>
            <a:off x="11104594" y="4884419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70</a:t>
            </a:r>
          </a:p>
        </p:txBody>
      </p:sp>
      <p:sp>
        <p:nvSpPr>
          <p:cNvPr id="75" name="Горизонтальный свиток 188">
            <a:hlinkClick r:id="rId74" action="ppaction://hlinksldjump"/>
            <a:extLst>
              <a:ext uri="{FF2B5EF4-FFF2-40B4-BE49-F238E27FC236}">
                <a16:creationId xmlns:a16="http://schemas.microsoft.com/office/drawing/2014/main" xmlns="" id="{CAD3185A-CE19-4B01-A12A-33E175474310}"/>
              </a:ext>
            </a:extLst>
          </p:cNvPr>
          <p:cNvSpPr/>
          <p:nvPr/>
        </p:nvSpPr>
        <p:spPr>
          <a:xfrm>
            <a:off x="8214402" y="5501405"/>
            <a:ext cx="554840" cy="23622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+mj-lt"/>
              </a:rPr>
              <a:t>71</a:t>
            </a:r>
          </a:p>
        </p:txBody>
      </p:sp>
      <p:sp>
        <p:nvSpPr>
          <p:cNvPr id="76" name="Горизонтальный свиток 10">
            <a:hlinkClick r:id="rId75" action="ppaction://hlinksldjump"/>
            <a:extLst>
              <a:ext uri="{FF2B5EF4-FFF2-40B4-BE49-F238E27FC236}">
                <a16:creationId xmlns:a16="http://schemas.microsoft.com/office/drawing/2014/main" xmlns="" id="{07F4ED3F-9C52-4EC7-A58E-F1CD9E07C334}"/>
              </a:ext>
            </a:extLst>
          </p:cNvPr>
          <p:cNvSpPr/>
          <p:nvPr/>
        </p:nvSpPr>
        <p:spPr>
          <a:xfrm>
            <a:off x="9224985" y="610111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Завершить квест</a:t>
            </a:r>
          </a:p>
        </p:txBody>
      </p:sp>
    </p:spTree>
    <p:extLst>
      <p:ext uri="{BB962C8B-B14F-4D97-AF65-F5344CB8AC3E}">
        <p14:creationId xmlns:p14="http://schemas.microsoft.com/office/powerpoint/2010/main" xmlns="" val="32897961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89649"/>
            <a:ext cx="4287463" cy="2096086"/>
          </a:xfrm>
        </p:spPr>
        <p:txBody>
          <a:bodyPr rtlCol="0" anchor="ctr"/>
          <a:lstStyle/>
          <a:p>
            <a:pPr algn="ctr"/>
            <a:r>
              <a:rPr lang="ru-RU" b="1" i="1" cap="none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Вопрос 1</a:t>
            </a:r>
            <a:endParaRPr lang="ru-RU" i="1" cap="none" dirty="0">
              <a:latin typeface="Century Schoolbook" panose="020406040505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В1</a:t>
            </a:r>
          </a:p>
        </p:txBody>
      </p:sp>
      <p:sp>
        <p:nvSpPr>
          <p:cNvPr id="6" name="Горизонтальный свиток 5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8" name="Горизонтальный свиток 7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78505" y="237035"/>
            <a:ext cx="643327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 Эта икона была написана для царя Алексея Михайловича, отца Петра Алексеевича знаменитым московский мастером Симоном Ушаковым.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 Петру I икона досталась от матери Наталии Кирилловны.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Об этой иконе было так написано: «С первого взгляда лик Спасителя кажется строгим, но, когда всмотришься в него, в глазах видны необыкновенное смирение и кротость, глубина страданий и божественное величие…».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 С образом император старался не расставаться никогда.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 27 мая 1703 года в день Пресвятой Троицы государь молился перед этим образом, прося благословения на возведение новой столицы.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Был святой образ с царем и при Полтавском сражении. Царь остался жив, хотя, по легенде, шведская пуля попала ему прямо в висевший на груди крест.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Икона была с Императором в момент его кончины.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 Что это за икона?  Где сейчас находится?</a:t>
            </a:r>
          </a:p>
        </p:txBody>
      </p:sp>
    </p:spTree>
    <p:extLst>
      <p:ext uri="{BB962C8B-B14F-4D97-AF65-F5344CB8AC3E}">
        <p14:creationId xmlns:p14="http://schemas.microsoft.com/office/powerpoint/2010/main" xmlns="" val="102374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943600" cy="2609850"/>
          </a:xfrm>
        </p:spPr>
        <p:txBody>
          <a:bodyPr rtlCol="0" anchor="ctr"/>
          <a:lstStyle/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О1</a:t>
            </a:r>
          </a:p>
        </p:txBody>
      </p:sp>
      <p:sp>
        <p:nvSpPr>
          <p:cNvPr id="8" name="Горизонтальный свиток 7">
            <a:hlinkClick r:id="rId3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99274" y="1513490"/>
            <a:ext cx="5692726" cy="343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 Спас нерукотворный достался Петру Алексеевичу от матери.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После кончины Петра икону поместили в домике государя на Петроградской стороне, куда приходили для поклонения тысячи горожан.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Потом икону перенесли в Свято-Троицкую церковь на Стремянной улице.</a:t>
            </a:r>
          </a:p>
          <a:p>
            <a:pPr marL="0" marR="0" lvl="0" indent="450215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После она оказалась в Спасо-Преображенском соборе, где находится и по сей день.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://iverskaya-hram.cerkov.ru/files/2018/01/197972_cover_jpg_1050x700_q95_crop_upscal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07" y="2162722"/>
            <a:ext cx="2610485" cy="18211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C:\Users\Евгений\Desktop\ГРАД ПЕТРОВ  ГРАД ПЕТРОВУ\Фото Петр от АНИ\IMG2022022713370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8099" y="2829472"/>
            <a:ext cx="2357034" cy="279947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86978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В2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-1" y="1692996"/>
            <a:ext cx="3671207" cy="3080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54730" y="1109750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В Москве есть очень известный памятник Петру Первому. (официальное название — Памятник «В ознаменование 300-летия российского флота»). Это творение Зураба Церетели. Общая высота памятника 98 метров, высота фигуры Петра 18 м, настоящий гигант!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В Санкт-Петербурге самая высокая скульптура Петра Великого дело рук того же скульптора. Где она расположена и каков «максимальный рост» Петра в Санкт-Петербурге?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 А в Петербургской повести Александра Сергеевича Пушкина «Медный всадник» Петр передвигается по Петербургу.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Правда ли, что памятники Петру Великому реально перемещались по городу?  </a:t>
            </a:r>
          </a:p>
        </p:txBody>
      </p:sp>
    </p:spTree>
    <p:extLst>
      <p:ext uri="{BB962C8B-B14F-4D97-AF65-F5344CB8AC3E}">
        <p14:creationId xmlns:p14="http://schemas.microsoft.com/office/powerpoint/2010/main" xmlns="" val="1835353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86450" y="29241"/>
            <a:ext cx="592455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ea typeface="Times New Roman" panose="02020603050405020304" pitchFamily="18" charset="0"/>
                <a:cs typeface="+mn-cs"/>
              </a:rPr>
              <a:t>Шестиметрового бронзового Петр I работы Зураба Церетели можно увидеть на высоком пьедестале на Васильевском острове на улице Нахимова. За спиной императора располагается огромный отель, который петербуржцы знают под названием гостиница «Прибалтийская».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ea typeface="Times New Roman" panose="02020603050405020304" pitchFamily="18" charset="0"/>
                <a:cs typeface="+mn-cs"/>
              </a:rPr>
              <a:t>  Прежде чем занять свое постоянное место на Прибалтийской площади Петру Великому пришлось «совершить небольшое путешествие» по Петербургу. Сначала он был доставлен на выставку в Манеж. Но металлический Петр не поместился в выставочном павильоне: пришлось императору встречать посетителей выставки при входе.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ea typeface="Times New Roman" panose="02020603050405020304" pitchFamily="18" charset="0"/>
                <a:cs typeface="+mn-cs"/>
              </a:rPr>
              <a:t>По окончанию выставки скульптор объявил о своем решении подарить свое произведение Петербургу.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ea typeface="Times New Roman" panose="02020603050405020304" pitchFamily="18" charset="0"/>
                <a:cs typeface="+mn-cs"/>
              </a:rPr>
              <a:t>В результате Петр Великий «получил прописку» на Васильевском острове, в пределах формирующегося Морского фасада.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ea typeface="Times New Roman" panose="02020603050405020304" pitchFamily="18" charset="0"/>
                <a:cs typeface="+mn-cs"/>
              </a:rPr>
              <a:t>Бронзовый Петр опирается левой рукой на эфес шпаги – демонстрирует одновременно миролюбие и решимость. В его правой руке сжимает – указ об основании нового города. 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uLnTx/>
                <a:uFillTx/>
                <a:ea typeface="Times New Roman" panose="02020603050405020304" pitchFamily="18" charset="0"/>
                <a:cs typeface="+mn-cs"/>
              </a:rPr>
              <a:t>Кстати, современная скульптура «Петр-плотник» немного переместилась по Адмиралтейской набережной по сравнению с тем местом, где стоял первоначально такой памятник прежде.   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uLnTx/>
              <a:uFillTx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6" name="Picture 2" descr="https://otvet.imgsmail.ru/download/u_855f9facc961f1f559b41bc37e8031e1_8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010" y="2176718"/>
            <a:ext cx="2572902" cy="343087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Горизонтальный свиток 7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</a:t>
            </a:r>
            <a:endParaRPr lang="ru-RU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457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В3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54730" y="959025"/>
            <a:ext cx="6096000" cy="4524315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На этом памятнике размещена монограмма Петра Великого.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Проект памятника стал победителем конкурса, который город объявил к важной дате, отмечавшейся в 1996 г.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Монумент расположен на первой улице Санкт-Петербурга.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На гранитном пьедестале надпись «Морякам и создателям флота России».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Автор памятника — художник, создавший наибольшее количество известных скульптурных произведений в Санкт-Петербурге. Это последняя работа мастера.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В центре композиции изображение богини, которую в былые времена нередко размещали на рострах кораблей.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Создателем памятника стал …</a:t>
            </a:r>
          </a:p>
        </p:txBody>
      </p:sp>
    </p:spTree>
    <p:extLst>
      <p:ext uri="{BB962C8B-B14F-4D97-AF65-F5344CB8AC3E}">
        <p14:creationId xmlns:p14="http://schemas.microsoft.com/office/powerpoint/2010/main" xmlns="" val="245041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О3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05450" y="2405261"/>
            <a:ext cx="6359307" cy="361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«Слава Российскому флоту» (альтернативное название — «Морякам и создателям флота России») создан Михаилом Константиновичем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Аникушиным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Воздвигнут в честь 300-летия Российского флота.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Венчает скульптурную композицию бронзовая фигура богини Ники (в древнегреческой мифологии — богини победы). Она как бы летит над волной. В левой руке ее медный вымпел, в правой — стальной парусник. Ника зовёт моряков  к родному брегу.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photos.wikimapia.org/p/00/01/58/31/98_big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524" y="2427327"/>
            <a:ext cx="1886585" cy="25158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C:\Users\Евгений\Desktop\ГРАД ПЕТРОВ  ГРАД ПЕТРОВУ\Фото\2022-02-13 11-35-5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9465" y="2027330"/>
            <a:ext cx="1868077" cy="40778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943600" cy="2609850"/>
          </a:xfrm>
        </p:spPr>
        <p:txBody>
          <a:bodyPr rtlCol="0" anchor="ctr"/>
          <a:lstStyle/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5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982996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В4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554730" y="682026"/>
            <a:ext cx="6096000" cy="507831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В допетровское время на данной территории располагалось имение шведского майора </a:t>
            </a:r>
            <a:r>
              <a:rPr kumimoji="0" lang="ru-RU" sz="1800" b="1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Конау</a:t>
            </a: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Сооружение стало возводиться одновременно с дворцом Александра Меншикова на Васильевском острове.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Почему дворец называется Летним?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На берегу какой реки находится дворец в Летнем саду?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Здание состоит всего из 14 комнат. Скромность внешних форм компенсировалась богатством внутреннего убранства.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 Флюгер на этом здании показывал не только направление ветра, но и его силу. Увидеть это, можно не выходя из дома.  Пётр специально заказал прибор в Дрездене.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В результате чего Летнему дворцу был нанесен серьезный урон?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    В настоящее время Летний дворец и Летний сад являются Филиалом какого музея?</a:t>
            </a:r>
          </a:p>
        </p:txBody>
      </p:sp>
      <p:pic>
        <p:nvPicPr>
          <p:cNvPr id="13" name="Рисунок 12" descr="C:\Users\Евгений\Desktop\ГРАД ПЕТРОВ  ГРАД ПЕТРОВУ\Фото Петр от АНИ\IMG2022022714285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2897" y="1948375"/>
            <a:ext cx="2688088" cy="348175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i="1" cap="none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Вопрос 4</a:t>
            </a:r>
            <a:endParaRPr lang="ru-RU" i="1" cap="none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3292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76852" y="874434"/>
            <a:ext cx="6915148" cy="508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Летний дворец Петра расположен на берегу реки Фонтанки.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Летний дворец был построен по типу богатых домов, которые царь Петр видел в Голландии.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Возведен дворец главным петровским архитектором —Доменико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Дворец был предназначен для жизни в нем только в теплое время года.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любил Летний дворец: он въехал в него, когда еще не закончились строительные работы. Жил император в Летнем дворце до своей кончины.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 время Великой Отечественной войны здание дворца пострадало: при обстреле были выбиты оконные рамы, осыпалась штукатурка, крыша была повреждена осколком снаряда.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5021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Летний дворец и Летний сад являются Филиалом Государственного Русского музея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 Петр от АНИ\IMG2022022714131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2077626"/>
            <a:ext cx="3305390" cy="267725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943600" cy="2609850"/>
          </a:xfrm>
        </p:spPr>
        <p:txBody>
          <a:bodyPr rtlCol="0" anchor="ctr"/>
          <a:lstStyle/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881895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В5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05350" y="525934"/>
            <a:ext cx="7572375" cy="5037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228600" algn="just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Этот объект расположен на бывшем острове Березовом (позже — Городском) у бывшей улицы Большой Дворянской.</a:t>
            </a:r>
          </a:p>
          <a:p>
            <a:pPr marL="0" marR="0" lvl="0" indent="228600" algn="just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Является первой площадью в городе, она появилась сразу после основания Санкт-Петербурга, почти у стен Петропавловской крепости и недалеко от домика Петра I.</a:t>
            </a:r>
          </a:p>
          <a:p>
            <a:pPr marL="0" marR="0" lvl="0" indent="228600" algn="just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Эта площадь неоднократно меняла свое название, например, называлась Петровской площадью.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just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В соборе, находившемся на этой площади Пётр I принял титул российского императора.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just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Территория была центром начального Санкт-Петербурга. На ней находились Сенат и Синод, коллегии, типография, Гостиный двор, таможня, рынок, трактир «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Австерия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четырех фрегатов».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just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У этой площади находился первый порт города. Именно сюда прибыл первый голландский торговый корабль, который Петр I  встречал, исполняя роль лоцмана.  Сейчас на месте, куда прибыло это торговое судно стоит парусник, в котором можно пообедать.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6828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10199" y="545625"/>
            <a:ext cx="6538693" cy="5289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Троицкая площадь — старейшая площадь города, первый административный центр Санкт-Петербурга. Первые горожане могли чувствовать себя в безопасности под защитой Петропавловской крепости.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На площади по проекту Доменико </a:t>
            </a:r>
            <a:r>
              <a:rPr kumimoji="0" lang="ru-RU" sz="16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был выстроен Троицкий собор (на сохранился).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Times New Roman" panose="02020603050405020304" pitchFamily="18" charset="0"/>
              </a:rPr>
              <a:t>В северной части был построен деревянный Гостиный двор в форме четырёхугольника. На берегу у пристани находилась таможня. Здесь же появился первый продовольственный рынок в городе, названный Обжорным. В южной части площади находился первый в Петербурге порт.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Times New Roman" panose="02020603050405020304" pitchFamily="18" charset="0"/>
            </a:endParaRPr>
          </a:p>
          <a:p>
            <a:pPr marL="0" marR="0" lvl="0" indent="44958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Times New Roman" panose="02020603050405020304" pitchFamily="18" charset="0"/>
              </a:rPr>
              <a:t>На Троицкой площади, как на главной городской, объявляли указы царя, казнили преступников. Сюда приходили за продуктами, узнать последние новости, посмотреть на иностранные корабли.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Times New Roman" panose="02020603050405020304" pitchFamily="18" charset="0"/>
            </a:endParaRPr>
          </a:p>
          <a:p>
            <a:pPr marL="0" marR="0" lvl="0" indent="449580" algn="just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Times New Roman" panose="02020603050405020304" pitchFamily="18" charset="0"/>
              </a:rPr>
              <a:t>В вязи с появлением нового плана развития города, центр города и порт переместились на Васильевский остров, Троицкая площадь теряет своё значение. Согласно новому плану строительства Петербурга порт и административный центр перемещаются на Васильевский остров. Исчезли первоначально стоявшие здесь сооружения.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Times New Roman" panose="02020603050405020304" pitchFamily="18" charset="0"/>
            </a:endParaRPr>
          </a:p>
        </p:txBody>
      </p:sp>
      <p:pic>
        <p:nvPicPr>
          <p:cNvPr id="1026" name="Picture 2" descr="https://im0-tub-ru.yandex.net/i?id=916454028d1b54c44fc9f63d1e3ffdac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992" y="2356420"/>
            <a:ext cx="2972066" cy="16683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rasfokus.ru/images/photos/medium/d34e570a202f3319e38d427899d5492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0967" y="4187334"/>
            <a:ext cx="2554117" cy="17027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5943600" cy="2609850"/>
          </a:xfrm>
        </p:spPr>
        <p:txBody>
          <a:bodyPr rtlCol="0" anchor="ctr"/>
          <a:lstStyle/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5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63817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В5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04218" y="1028343"/>
            <a:ext cx="736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27051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 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4900" y="203224"/>
            <a:ext cx="68961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Общеизвестное название памятника Петру Великому появилось благодаря произведению </a:t>
            </a:r>
            <a:r>
              <a:rPr kumimoji="0" lang="ru-RU" sz="20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А.С.Пушкина</a:t>
            </a: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Этот памятник все знают под одним названием, но это название не совсем правильно. 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На место установки памятника в качестве его пьедестала был доставлен большой камень. В честь этого по указу императрицы была выбита медаль с надписью:  «Дерзновению подобно»  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Площадь при открытии памятника называлась Петровской 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Над созданием памятника трудились три скульптора – двое из Франции, один – из России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На пьедестале на русском и на латинском языках написаны имена двух царствовавших особ.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Задние ноги коня под императором закреплены так, что при сильном ветре скульптура может покачиваться, т.е. конь  как бы переступает с ноги на ногу. Значит скульптура действительно живая?</a:t>
            </a:r>
            <a:endParaRPr kumimoji="0" lang="ru-RU" sz="11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5031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75710" y="1304926"/>
            <a:ext cx="6921305" cy="4598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3055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Конный памятник на  Сенатской площади всем известен по названию произведения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А.С.Пушкина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«Медный всадник».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Метал, из которого создана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Этьеном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Фальконе, Мари Анн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Колло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Фёдором Гордеевым скульптура  из бронзы (сплава меди и олова)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Огромный валун, известный под названием «Гром-камень» был доставлен в центр Санкт-Петербурга  из поселка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что на северном берегу Финского залива.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пьедестале надпись на русском и латинском языках ПЕТРУ первому ЕКАТЕРИНА вторая.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63055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наиболее  известный символ Санкт-Петербурга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forums-su.com/download/file.php?id=840825&amp;mode=view/img0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1886487"/>
            <a:ext cx="3535086" cy="344516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64975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В5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67275" y="649732"/>
            <a:ext cx="7193280" cy="449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какой станции метро установлено мозаичное панно из смальты с изображением самых первых </a:t>
            </a:r>
            <a:r>
              <a:rPr kumimoji="0" lang="ru-RU" sz="18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семёновцев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Петра Великого, выполненное в мастерской Российской академии художеств (художник </a:t>
            </a:r>
            <a:r>
              <a:rPr kumimoji="0" lang="ru-RU" sz="18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А.Быстров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 </a:t>
            </a:r>
            <a:endParaRPr kumimoji="0" lang="ru-RU" sz="105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Станция метрополитена располагается рядом с районом, где в Санкт-Петербурге располагались Семеновские полки. Это место называлась в народе «</a:t>
            </a:r>
            <a:r>
              <a:rPr kumimoji="0" lang="ru-RU" sz="18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семенцами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 </a:t>
            </a:r>
            <a:endParaRPr kumimoji="0" lang="ru-RU" sz="105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вспомнить название села под Москвой, давшего название полку, нужно рассмотреть мозаичных панно станций на станции.  Подсказка – красные гетры на ногах изображенных здесь военных.  </a:t>
            </a:r>
            <a:endParaRPr kumimoji="0" lang="ru-RU" sz="105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 станция находится между станциями «Садовая» и «Обводный канал»</a:t>
            </a:r>
            <a:endParaRPr kumimoji="0" lang="ru-RU" sz="105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05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3472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О5</a:t>
            </a:r>
          </a:p>
        </p:txBody>
      </p:sp>
      <p:pic>
        <p:nvPicPr>
          <p:cNvPr id="5" name="Рисунок 4" descr="C:\Users\Евгений\Desktop\ГРАД ПЕТРОВ  ГРАД ПЕТРОВУ\Фото Петр от АНИ\2022-03-04 15-30-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812" y="2609851"/>
            <a:ext cx="4937760" cy="22142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275384" y="590843"/>
            <a:ext cx="6916615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Станция метро Звенигородская располагается рядом с районом, где стояли на постое Семеновские военные подразделения. Главным плацом (площадью для отработки военных умений), где проводили учения военные, был Семеновский плац. Ныне это Пионерская площадь. Каждый, кто идет в Театр Юного Зрителя (ТЮЗ), проходит через эту площадь.</a:t>
            </a:r>
            <a:endParaRPr kumimoji="0" lang="ru-RU" sz="12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История Семеновских войск связана с Петром 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когда молодому царю было всего 11 лет, по его указу, в подмосковном селе Семеновское появилось так называемое «потешное войско». Сначала это «войско» Петру было  нужно для организации военных игр. Позже оно преобразовалось в настоящее военное подразделение, которое получило статус лейб-гвардейского Семёновского полка. «</a:t>
            </a:r>
            <a:r>
              <a:rPr kumimoji="0" lang="ru-RU" sz="18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Лейб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- в переводе на русский означает «тело», «гвардия» - это «защита». Значит военные из этого полка охраняли самого государя, а потом и всех последующих царей. </a:t>
            </a:r>
            <a:endParaRPr kumimoji="0" lang="ru-RU" sz="12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488118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В5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0" y="1244061"/>
            <a:ext cx="6096000" cy="33077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Русский музей является самой большой коллекцией произведений русского искусства в Мире. </a:t>
            </a:r>
            <a:endParaRPr kumimoji="0" lang="ru-RU" sz="105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Самым известным произведением, посвященным Петру 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вероятно является бюст </a:t>
            </a:r>
            <a:r>
              <a:rPr kumimoji="0" lang="ru-RU" sz="18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Бартоломео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Карло Растрелли, созданный скульптором, использовавшим для создания этого произведения прижизненную маску Петра Великого.</a:t>
            </a: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В каких еще техниках представлены изображения Петра 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I</a:t>
            </a: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 в Русском музее. </a:t>
            </a:r>
            <a:endParaRPr kumimoji="0" lang="ru-RU" sz="1800" b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 panose="020B0503020204020204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9395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781822" y="1050304"/>
            <a:ext cx="6410178" cy="4451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54038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Посетив Государственный Русский музей (главное здание – Михайловский дворец), можно познакомиться с изображением Петра Великого в бронзе, в гипсе, живописные полотна, мозаичную картину, даже портрет Петра, выполненный неизвестным художником из чугуна. Посетитель рассмотрит шпалеру, на которой Петр изображен на коне в период его участия в битве под Полтавой.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54038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Эрмитаже есть восковое изображение первого императора России.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540385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Домике Петра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Петроградской стороне – в экспозицию включен мраморный бюст Петра Алексеевича.  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ctr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Фото Петр\IMG202203051030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4435" y="2202483"/>
            <a:ext cx="3032359" cy="3718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Горизонтальный свиток 8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8</a:t>
            </a:r>
            <a:endParaRPr lang="ru-RU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265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В5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32892" y="1546805"/>
            <a:ext cx="7230793" cy="270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после взятия  </a:t>
            </a:r>
            <a:r>
              <a:rPr kumimoji="0" lang="ru-RU" sz="20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Ниеншанца</a:t>
            </a: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Петр не стал строить крепость на месте впадения реки </a:t>
            </a:r>
            <a:r>
              <a:rPr kumimoji="0" lang="ru-RU" sz="2000" b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Охты</a:t>
            </a: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Неву?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Место, где был прорыт первый в городе канал?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Главный архитектор Петровской поры был создателем и фортификационных сооружений и здания, ставшего на триста лет самым высоким  зданием Санкт-Петербурга. </a:t>
            </a:r>
            <a:endParaRPr kumimoji="0" lang="ru-RU" sz="200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4964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О5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3467" y="521650"/>
            <a:ext cx="6597533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Петропавловская Крепость.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Место, где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Охта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впадает в Неву слишком далеко расположена от Финского залива. Нужно было продумать, как защищать строящийся город, если враг нападет с моря. Петр выбрал Заячий остров.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канал был прорыт в Петропавловской крепости (на случай осады, чтобы не было проблем со снабжением защитников водой). Канал не сохранился.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Петропавловская крепость стала архитектурным шедевром петровской поры. Автор проекта – Доменико </a:t>
            </a:r>
            <a:r>
              <a:rPr kumimoji="0" lang="ru-RU" sz="18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44958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Петропавловский собор – первый каменный храм, построенный в Петербурге. Петр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желал видеть главный собор столицы большим, внушительным, с колокольней, чтобы она возвышалась над всем городом. Высота башни от земли до вершины креста составляет 122 метра 50 сантиметров.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3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96239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7C944DD-F200-6B48-8A79-099A08992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F5F5F5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В5</a:t>
            </a:r>
          </a:p>
        </p:txBody>
      </p:sp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51830" y="1405398"/>
            <a:ext cx="7240170" cy="361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22860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Данный памятник-бюст располагается на месте, где раньше находилась так называемая слобода «работных людей» Монетного двора. Что это за памятник?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памятник был украден с его изначального месторасположения – стадиона «Петровского».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Остров, где ныне расположен памятник, раньше имел название Городовой, еще ранее - Березовый. Как он называется сейчас?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228600" algn="just" defTabSz="457200" rtl="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 бронзовая скульптура размещается у администрации района, который можно назвать «Начальным Петербургом» (его территорию составляют семь крупных островов дельты Невы).</a:t>
            </a:r>
            <a:endParaRPr kumimoji="0" lang="ru-RU" sz="1050" b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10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996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43600" y="1821019"/>
            <a:ext cx="5791198" cy="4656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современным зданием администрации Петроградского района поставлен бюст Петра, созданный скульптором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В.Э.Гореевым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История этого произведения интересна. </a:t>
            </a: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Сначала бюст был установлен у Петровского стадиона на Петровском острове. Но оттуда он был украден, возвращен администрации района и  установлен на Большой Монетной улице в год трехсотлетия Санкт-Петербурга.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Бюст Петру I на Большой Монетной был установлен в год 300-летия Санкт-Петербурга.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Фото готовим конкурс\2022-03-01 11-50-4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811" y="1909224"/>
            <a:ext cx="3875656" cy="41923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96068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0" y="1621198"/>
            <a:ext cx="6529418" cy="302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каком из дворцов Петергофа можно увидеть обстановку, отражающую обустройство дворца во время жизни здесь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Откуда появилось такое необычное название дворца «Марли»?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чем особенность Секторального и Большого Марлинского прудов, на искусственной перемычке между в которыми стоит дворец «Марли»?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дворец «Марли» можно назвать мемориальным музеем Петра I?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137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s4.fotokto.ru/photo/full/302/302717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539" y="2222694"/>
            <a:ext cx="3879582" cy="273778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134708" y="1026900"/>
            <a:ext cx="6794694" cy="421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Обстановку внутреннего обустройства дворца, в котором жил Петр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можно увидеть, посетив Дворец Марли в Петергофе.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 дворце хранятся личные вещи царя, одежда, предметы, связанные с его именем, посуда, дипломатические подарки и картины из собранной им коллекции.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Дворец получил своё имя в память о посещении Петром I резиденции французского  короля Людовика XIV в Марли-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около  Парижа.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прудах у дворца «Марли» с петровских времен разводят рыбу. Посетители Петергофа могут испытать удачу, поучаствовав в царской рыбалке.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4556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4962" y="458294"/>
            <a:ext cx="6797038" cy="5377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Сначала данный объект был построен из дерева, потом дважды перестраивался в камне.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этом строении писали так: «…дворец расположен так, что из него видна большая часть города, крепость, дом князя Меншикова и в особенности через рукав реки открытое море».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Первые тожества, которые были здесь проведены –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свадьба Петра I с его второй женой Екатериной Алексеевной.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канавка называется Зимней, ведь зимней дворец не находится на ее берегу? Что соединяет Зимняя канавка?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можно увидеть фрагмент стены того дворца, который был построен по проекту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Д.Трезини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Зимний дворец Петра не сохранился?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ли сегодня побывать в Зимнем дворце Петра Великого?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interesnyefakty.org/wp-content/uploads/Zimniy-dvorets-Petra-I-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968" y="2482947"/>
            <a:ext cx="4431030" cy="259842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845127" y="93550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8023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92507" y="489627"/>
            <a:ext cx="7099493" cy="5876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Зимний дворец, который можно сегодня посмотреть, посещая главный музей страны Эрмитаж, строил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Ф.Б.Растрелли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после кончины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его дочери Елизаветы Петровны. Но зимний дворец Петра Великого располагался на берегу канала, получившего название Зимняя канавка.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Зимняя канавка это искусственно созданный канал, который соединяет Невы и Мойку.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Фрагмент стены Зимнего  дворца (проект Доменико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на набережной Зимней канавки можно увидеть как фрагмент стены здания Эрмитажного театра.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Зимний дворец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был построен на низком берегу Невы. Из-за периодических наводнений пришлось расширять и повышать набережную. Для этого потребовало закрыть нижнюю часть дворца, что испортило вид строения. 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месте расположения дворца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воссозданы исторические интерьеры трех комнат. Их можно посетить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visit-petersburg.ru/media/uploads/tourobject/196986/196986_cover.jpg.1050x700_q95_crop_upscal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987" y="2277687"/>
            <a:ext cx="4642534" cy="31976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2400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45320" y="1466783"/>
            <a:ext cx="70150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Почему так значим для Санкт-Петербурга православный праздник Святой Троицы? 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Как называлась первая церковь Санкт-Петербурга, давшая название первой площади города? 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Чем значима Петровская церковь для города и страны? 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Куда девался собор, находившийся на Троицкой площади города? 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Что было установлено на Троицкой площади в память о Троицком соборе в наше время? Как это связано с Петром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и памятью о нем?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830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zen_doc/1101166/pub_5f74b5bc28bb441afddab6af_5f74b7cdcdcd4964273f941d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732" y="1927274"/>
            <a:ext cx="4427486" cy="295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70269" y="326335"/>
            <a:ext cx="678872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День основания Санкт-Петербурга 27 мая 1703 г. пришелся на день празднования православной церковью праздника Святой Троицы. </a:t>
            </a:r>
            <a:endParaRPr lang="ru-RU" sz="12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Троице-Петровский собор (Петровская церковь Святой Троицы) была построена через 6 лет после основания Санкт-Петербурга.  Храм построили в память победы над шведами под Выборгом. </a:t>
            </a:r>
            <a:endParaRPr lang="ru-RU" sz="12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Этот собор стал кафедральным (главным) храмом города, здесь объявлялись царские указы. Перед храмом устраивались смотры и парады войск, гулянья и маскарады. Здесь проходили торжества по случаю окончания Северной войны и заключению мира со Швецией. В соборе Петру I был пожалован титул императора. На колокольне были укреплены часы.</a:t>
            </a:r>
            <a:endParaRPr lang="ru-RU" sz="12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Собор был разобран почти 100 лет назад. Позже на Троицкой площади была построена часовня Троицы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Живоначальной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которую можно видеть и ныне.</a:t>
            </a:r>
            <a:endParaRPr lang="ru-RU" sz="12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память о Троицком соборе в наше время на Троицкой площади открыт памятный знак: миниатюрная бронзовая копия храма — Петровская церковь Святой Троицы. Интересно что постаментом для миниатюрной копии церкви стал фрагменте Гром-камня</a:t>
            </a:r>
            <a:endParaRPr lang="ru-RU" sz="1200" i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80710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12070" y="2011680"/>
            <a:ext cx="7479930" cy="302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барельефов, выполненных в редкой технике ручной намазки, расположено в рамках между окнами первого и второго этажами Летнего дворца.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 аллегорический смысл барельефов на здании Летнего дворца.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Кто создал эти барельефы?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Где, рассматривая Летний дворец, можно найти изображение Петра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образе какого мифического героя  изображен Петр Алексеевич?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Фото Петр от АНИ\IMG2022022714162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390" y="2011680"/>
            <a:ext cx="3881203" cy="31876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54480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14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26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47248" y="535195"/>
            <a:ext cx="6944751" cy="5200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фасаде Летнего дворца 29 барельефов.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барельефов было поручено немецкому скульптору Андреасу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Шлютеру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приглашенному Петром I из Берлина.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барельефах изображены преимущественно мифологические сюжет. Они посвящены событиям жизни Петра I, прославляют победу России в Северной войне и возвращении страны к берегам Балтийского моря (почти везде изображено море с петровскими галерами).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западном фасаде, обращённом в сторону сада, барельеф «Персей и Андромеда». Андромеда символизировала русскую землю, захваченную шведами, Персей – Петра-освободителя.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крылатом Пегасе Персей спешит спасти прикованную Андромеду от дракона. 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p0.citywalls.ru/photo_149-153512.jpg?mt=136106068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" y="2322878"/>
            <a:ext cx="4336932" cy="26289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938329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40812" y="1701219"/>
            <a:ext cx="7451188" cy="420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Улица, на которой находится этот объект, называлась 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Пантелеймоновской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Улица была переименована в честь одного из руководителей декабрьского восстания — Павла Ивановича Пестеля.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Изначально объект задумывался как памятник русскому флоту, одержавшему победы при Гангуте и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Гренгаме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 во имя святого великомученика и целителя. Окрашен в ярко выраженный оттенок красного.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объекте мемориальная доска такого содержания: «Сей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храмъ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воздвигнутъ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царствован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ИМПЕРАТОРА ПЕТРА ВЕЛИКАГО в 1721 году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благодарен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 Богу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6000"/>
              </a:lnSpc>
              <a:spcAft>
                <a:spcPts val="0"/>
              </a:spcAft>
            </a:pP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день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Святаго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Великомученика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Святаго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Пантелеймона 27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юля при Гангуте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1714 году и при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Гренгамне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1720 году.»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Фото Петр от АНИ\IMG2022022713462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6265" y="1769721"/>
            <a:ext cx="3278651" cy="40658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54480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19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7512" y="1108531"/>
            <a:ext cx="7154488" cy="4620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этом месте на левом берегу Фонтанки, напротив Летнего сада, на территории Соляного городка (участок ограничен современными улицей Пестеля, Соляным переулком и </a:t>
            </a:r>
            <a:r>
              <a:rPr lang="ru-RU" sz="1600" b="1" i="1" dirty="0" err="1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Гангутской</a:t>
            </a:r>
            <a:r>
              <a:rPr lang="ru-RU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улицей. располагались так называемые  партикулярные верфи — Судовой двор). Верфи служили для постройки и ремонта гражданских судов, в которых нуждался Санкт-Петербург. </a:t>
            </a:r>
            <a:endParaRPr lang="ru-RU" sz="11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Храм Святого великомученика и целителя Пантелеймона — находится на левом берегу реки Фонтанки. Церковь, на которой размещена мемориальная доска была построена после кончины Петра </a:t>
            </a:r>
            <a:r>
              <a:rPr lang="en-US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 Но она имеет отношение к петровскому времени. </a:t>
            </a:r>
            <a:endParaRPr lang="ru-RU" sz="11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указанию Петра Алексеевича для рабочих этих верфей была построена часовня во имя Святого Пантелеймона. Эта часовня, а вслед за ней и ныне существующий храм,  являет собой памятник русским победам:  27 июля русский флот в 1714 году одержал победу над шведским флотом при Гангуте и в 1720 году — у острова </a:t>
            </a:r>
            <a:r>
              <a:rPr lang="ru-RU" sz="1600" b="1" i="1" dirty="0" err="1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Гренгам</a:t>
            </a:r>
            <a:r>
              <a:rPr lang="ru-RU" sz="16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Позже архитектором  и освещена мазанковая церковь посвященная святому, день памяти православной церковью пришелся на дни важных морских побед. </a:t>
            </a:r>
            <a:endParaRPr lang="ru-RU" sz="1100" b="1" dirty="0">
              <a:solidFill>
                <a:schemeClr val="accent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.pinimg.com/originals/37/c3/ca/37c3ca49352e6b70e3600de60fc819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0276" y="2507881"/>
            <a:ext cx="3347280" cy="26307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433432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08736" y="731197"/>
            <a:ext cx="6550549" cy="433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один из искусственных островов, которые были созданы в Финском заливе для защиты Петербурга со стороны моря.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форт очень близко находится к острову </a:t>
            </a:r>
            <a:r>
              <a:rPr lang="ru-RU" sz="20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Котлин</a:t>
            </a: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на котором располагается город </a:t>
            </a:r>
            <a:r>
              <a:rPr lang="ru-RU" sz="2000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Кронштад</a:t>
            </a: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искусственно созданный остров имеет два название. Одно из названий – «Цитадель».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Второе название форта напрямую указывает, что назван он в честь царя.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в будущем будет использоваться этот объект?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818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9199" y="262856"/>
            <a:ext cx="7049193" cy="583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Кронштадтской форт Петр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(или «Цитадель») был создан для защиты Купеческой гавани Кронштадта. Форты Кронштадта — искусственные острова, которые были созданы рядом с островом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Котлин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для защиты Санкт-Петербурга. Указом Петра I вначале была построена крепость на острове, а потом ряд оборонительных сооружений с разных сторон.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I приказал построить деревянный форт «Цитадель», со стен которой на море смотрели 106 орудий (проект форта, как полагают, был составлен самим царем).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Позже форт перестроили в камне. Тогда форт и получил название «Император Петр I».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Форт «Император Петр I» позже использовался для хранения военно-морского арсенала.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настоящее время форт планируется отреставрировать в соответствии с проектом, получившими название «Остров фортов».  Этот проект предусматривает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на острове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Котлин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особой территории с музеями и парками, научными и учебными заведениями. Форт «Петр I» вместе с другими будет отреставрирован, сюда будут прибывать туристы. На форте «Петр I» («Цитадель») планируется открыть музейную экспозицию, посвященную минно-взрывному делу.</a:t>
            </a:r>
            <a:endParaRPr lang="ru-RU" sz="1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storage.myseldon.com/news_pict_5A/5A20E94671068C269967E9980F343E1C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4522" y="2609851"/>
            <a:ext cx="3917049" cy="2286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16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910763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852160" y="1125416"/>
            <a:ext cx="5931850" cy="361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в Зимнем дворце, в котором расположена коллекция главного музея России Эрмитажа, есть зал под названием Петровский? Ведь это здание было построено уже после кончины первого императора?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Каково второе название Петровского зала в Эрмитаже?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картина находится над троном в этом зале?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каких победах Петра Великого напоминают картины, размещенные в верхней части стен зала? 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static02.rusroads.com/1200x630/photos/1b/aa/959ad9fb/_horizontal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311" y="2236648"/>
            <a:ext cx="4637535" cy="33626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845125" y="553117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622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5385" y="1828989"/>
            <a:ext cx="691661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Петровский зал  Эрмитажа был создан как памятник великому человеку.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Петровский зал называется также Малый тронный зал.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троном на монументальном портале находится картина «Петр I с богиней мудрости Минервой»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зале размещены полотна, изображающие знаменитые сражения Северной войны — Полтавскую баталию и битву при Лесной.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Стены зала украшены монограммой Петра Великого. На монограмме имеются две скрещенные латинские «P», которые расшифровываются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Petro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Primо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(Пётр Первый).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fs3.fotoload.ru/f/1018/1539239846/1024x768/ec7a79702a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488" y="2296232"/>
            <a:ext cx="4275041" cy="33314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435983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22166" y="1033986"/>
            <a:ext cx="7169832" cy="418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Данный объект был заложен в память одного из важнейших сражений петровской эпохи – Полтавской битвы, одержанной в 1709 году 27 июня, по личному повелению Петра I.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 в честь святого, которого почитают в день победы в Полтавской битве.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быстро после победы по Полтавой было принято решение увековечить память об этом событии в Санкт-Петербурге?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Кто приял такое решение?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и где было создано?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Кто был автором памятника, как в дальнейшем связана судьба этого человека с местом расположения памятника?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Сохранился ли этот памятник до настоящего времени?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https://avatars.mds.yandex.net/get-zen_doc/1602847/pub_5e6b0b0c83ec3b0c322215f8_5e6b13b85de89063a9e403cf/scale_12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2197" y="1889942"/>
            <a:ext cx="3245465" cy="3784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872197" y="42011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18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76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20640" y="1200405"/>
            <a:ext cx="7071360" cy="449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Решением Петра в декабре 1709 г.  на Выборгской стороне было утверждено создать Православный собор в честь победы в Полтавской битве 27 июня 1709 г.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месте будущего собора сначала была построена и освящена деревянная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Сампсониевская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церковь, названная именем 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Сампсона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Странноприимца. Церковь, потом и собор получили такого небесного покровителя, поскольку 27 июня православная церковь поминает именного этого святого.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Автором этой церкви был архитектор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Д.Трезини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Когда первый архитектор Санкт-Петербурга  скончался, он был похоронен на кладбище, сформировавшимся около данной церкви. Кладбище не сохранилось. Не сохранилась и первоначальный храм.  Вместо деревянного здесь был выстроен каменный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Сампсониевский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собор.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s://pp.userapi.com/c849324/v849324328/69dc8/aR0c64gFPT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2488" y="2194561"/>
            <a:ext cx="3531740" cy="33641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8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722209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47249" y="1327592"/>
            <a:ext cx="6944749" cy="3601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этого места знают все, оно переводится на русский язык как «Петров двор».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дворцово-парковый ансамбль был построен в соответствии с модными тенденциями Европы, многие сравнивают его с дворцом и парком Версаля во Франции.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комплекс называют «столицей фонтанов»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Царь Петр сам повернул вентиль, чтобы впервые открыть путь воде, которая течет самотеком (благодаря разницам высот).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Главный фонтан здесь посвящен победе русской армии над шведской под Полтавой (но открыт он был после кончины императора).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</a:t>
            </a: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675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45826" y="670257"/>
            <a:ext cx="7146174" cy="5148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Дворцово-парковый комплекс в Петергоф находится на южном берегу Финского залива. Впервые слово Петергоф упомянуто в Походном журнале царя 13 сентября 1705 г. Идея создания здесь парка и возведения загородного дворца принадлежит царю.  При строительстве крепости на острове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Котлин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он часто отдыхал в этих местах на берегу моря. Для него и был построен здесь заезжий дом — «Петергоф» («Петров двор»), позже небольшой деревянный дворец.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решает создать здесь комплекс в честь победы России. Почти одновременно стали стоить на берегу моря дворец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или Малые палаты, а на краю берегового уступа, в некотором отдалении от моря, - Верхние или Большие, палаты. Первым исполнителем замыслов царя был архитектор И. Ф.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Браунштейн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Второй этап строительства Петергофа связан с именем Ж.-Б.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Леблона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Вслед за ним главным архитектором Петергофа стал Н.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Микетти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русский инженер-гидравлик В.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Туволков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спроектировал устройство самотечного водовода протяженность. 24 км. 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://img.tourister.ru/files/1/8/2/5/2/5/7/5/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2238" y="2609851"/>
            <a:ext cx="3619123" cy="276877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1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349263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17588" y="740380"/>
            <a:ext cx="6874412" cy="420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бастион?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каком году Петропавловская крепость доказала свою мощь, наступавший враг был успешно отбит?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бастионов в Петропавловской крепости?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	 крепости есть Трубецкой Нарышкин Меншиков Головкин Зотов. А как называется шестой бастион?.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Именно здесь был зажжен первый городской маяк Санкт-Петербурга.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Надзор за строительством данного объекта осуществлял царь Пётр I, в честь которого он и получил название.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одном из помещений данного объекта на протяжении некоторого времени хранился знаменитый ботик Петра I — «Дедушка русского флота».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542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2671" y="733294"/>
            <a:ext cx="6649327" cy="5097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Стены (куртины) Петропавловской крепости имеют пятиугольные выступы, которые называются бастионами. Они были созданы для увеличения линии обороны крепости и обзора при возможном наступлении врага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Никогда в истории Санкт-Петербурга не бывало, чтобы враг оказывался на территории города. Поэтому Петропавловскую крепость никто, никогда и не пытался атаковать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Петропавловской крепости 6 бастионов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Неве, к Невскими воротам и Комендантской пристани развернут Государев бастион. Строительством его руководил сам царь Петр, потому он так и был назван. Над этим бастионом вознесся первый флаг крепости, здесь же заработал и первый городской маяк.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 Петр от АНИ\IMG20220305130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2027323"/>
            <a:ext cx="4012494" cy="358026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2" name="Горизонтальный свиток 11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557495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94033" y="1236944"/>
            <a:ext cx="7197967" cy="332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каком зале Эрмитажа можно увидеть целое собрание изображений эпизодов из жизни Петра </a:t>
            </a:r>
            <a:r>
              <a:rPr lang="en-US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собранных в одном произведении искусства?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Эта модель (проект) </a:t>
            </a: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«Триумфального столпа» создана скульптором, известным по памятнику, на пьедестале которого написаны слова «Прадеду правнук».</a:t>
            </a: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Триумфальный столп задумывался как монументальный памятник первому императору, но проект не был реализован.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Рельефные картины на постаменте изображают взятие </a:t>
            </a:r>
            <a:r>
              <a:rPr lang="ru-RU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Нотебурга</a:t>
            </a: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Нарвы, основание Петербурга, сражение при </a:t>
            </a:r>
            <a:r>
              <a:rPr lang="ru-RU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Калише</a:t>
            </a:r>
            <a:r>
              <a:rPr lang="ru-RU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883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63300" y="2475733"/>
            <a:ext cx="5960866" cy="2700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81000" indent="449580" algn="just">
              <a:spcBef>
                <a:spcPts val="375"/>
              </a:spcBef>
              <a:spcAft>
                <a:spcPts val="500"/>
              </a:spcAft>
            </a:pP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Модель  (проект) «Триумфальный столп» выставлен в Круглом зале или Ротонде Эрмитажа. Изображения на колонне прославляют  победы Петра Великого в Северной войне, по задумке скульптора </a:t>
            </a:r>
            <a:r>
              <a:rPr lang="ru-RU" b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Бартоломео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Карло  Растрелли.</a:t>
            </a:r>
            <a:endParaRPr lang="ru-RU" sz="14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marR="381000" indent="450215" algn="just">
              <a:spcBef>
                <a:spcPts val="375"/>
              </a:spcBef>
              <a:spcAft>
                <a:spcPts val="500"/>
              </a:spcAft>
            </a:pP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Жаль, что зал так плохо освещен: нужно включать фонарики на мобильном телефоне, но все же рассмотреть подробности сложно. </a:t>
            </a:r>
            <a:endParaRPr lang="ru-RU" sz="1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https://www.etoretro.ru/data/media/20/1413278248e4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6643" y="2028306"/>
            <a:ext cx="2250313" cy="359559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Горизонтальный свиток 8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21</a:t>
            </a:r>
            <a:endParaRPr lang="ru-RU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518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pic>
        <p:nvPicPr>
          <p:cNvPr id="9" name="Picture 2" descr="https://spbcult.ru/documents/archives/107425-%D0%91%D1%8E%D1%81%D1%82%20%D0%9F%D0%B5%D1%82%D1%80%D0%B0%20%D0%B2%20%D0%A1%D0%B5%D1%81%D1%82%D1%80%D0%BE%D1%80%D0%B5%D1%86%D0%BA%D0%B5_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9705" y="2081695"/>
            <a:ext cx="3071495" cy="23761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61956" y="446774"/>
            <a:ext cx="6930042" cy="5377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столетие до начала строительства Санкт-Петербурга шведы упоминали поселение-ярмарку на этом месте как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Сюстербэк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июле 1703 года в районе реки Сестры состоялось сражение шведского отряда под командованием генерала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Крониорта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 русскими войсками, в котором участвовал Петр I.</a:t>
            </a:r>
            <a:endParaRPr lang="ru-RU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I сразу обратил внимание на это место, как на удобный район для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строителльства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завода с применением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вододействующих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машин</a:t>
            </a:r>
            <a:r>
              <a:rPr lang="ru-RU" sz="1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Царь приказывает построить плотину в крутом изгибе реки для оружейного завода. Кроме оружия на этом заводе на Сестрорецком заводе изготовлялись решетки для Санкт-Петербургских рек и каналов.</a:t>
            </a:r>
            <a:endParaRPr lang="ru-RU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желанию царя для него здесь возводят летний дворец на берегу Финского. Рядом было высажено около 2 тысяч  молодых дубов.. Петр любил этот лес и приказал хранить его «как око».</a:t>
            </a:r>
            <a:r>
              <a:rPr lang="ru-RU" sz="1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548500" y="243304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05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c.pics.livejournal.com/mister65/71478176/114351/114351_9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7233" y="1955286"/>
            <a:ext cx="2729133" cy="35608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11584" y="342680"/>
            <a:ext cx="6479451" cy="6128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честь основателя в этом городе установили два памятника  Петру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История памятника царю в городском парке примечательна. </a:t>
            </a: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был установлен к 200-летию Сестрорецка возле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Сестрорецкого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курорта.  Скульптор создававший монумент неизвестен.</a:t>
            </a: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Из-за недостаточности финансирования скульптура была создана из дешевого сплава свинца и алюминия, установлена на деревянном постаменте. </a:t>
            </a: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Во время сильного наводнения 1924 г. деревянный  постамент рухнул. Памятник пошел на переплавку. </a:t>
            </a: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К 300-летию Сестрорецка местными властями было решено воссоздать памятник основателю города - Петру Первому. Место для памятника выбрали другое - в Центральном городском парке "Дубки". 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Памятник  создан скульптором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В.В.Сазоновым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b="1" i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</a:pPr>
            <a:endParaRPr lang="ru-RU" sz="14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2" name="Горизонтальный свиток 11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41408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pic>
        <p:nvPicPr>
          <p:cNvPr id="27650" name="Picture 2" descr="https://4.bp.blogspot.com/-9R9HBkuqduQ/VzOyiG2QOgI/AAAAAAACxRo/ZRDqeI2VkNcM2XGPUs_a6doECet9e9w7ACKgB/s1600/%25D0%25BE%25D1%2585%25D1%2582%25D0%25B8%25D0%25BD%25D0%25BA%25D0%25B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9840" y="1790749"/>
            <a:ext cx="2811225" cy="3748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97088" y="647114"/>
            <a:ext cx="6713912" cy="4790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районе города памятник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был установлен по инициативе жителей района. 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Первое присутствие в районе царя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связано с осадой и взятием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Ниеншанца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Часть пути русских войск по территории называют Путем Петра Великого, а одну из улиц  района – Петровой дорогой. 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В период начала строительства Санкт-Петербурга здесь находилось самое освоенное место территории будущего города (наследие поселений Невское Устье, портового города-крепости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указам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здесь произошла закладка порохового завода, адмиралтейских селений.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был инициатором исследования на данной территории 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полюстровских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минеральных вод. 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Первыми владельцами земель района были соратники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П.И.Бутурлин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С. Ф. Апраксин.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548500" y="243304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666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spbcult.ru/documents/archives/107425-%D0%91%D1%8E%D1%81%D1%82%20%D0%9F%D0%B5%D1%82%D1%80%D0%B0%20I%20%C2%AB%D0%91%D0%BB%D0%B0%D0%B3%D0%BE%D0%B4%D0%B0%D1%80%D0%BD%D1%8B%D0%B5%20%D0%BE%D1%85%D1%82%D1%8F%D0%BD%D0%B5%C2%BB_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6461" y="2147798"/>
            <a:ext cx="3481632" cy="30544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814554" y="2139140"/>
            <a:ext cx="6181896" cy="2147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Памятник основателю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Охты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лаконичной надписью «Петру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благодарные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охтяне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установленный в 1911 г., был утрачен и воссозданный к 300-летнему юбилею Санкт-Петербурга благодарными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охтянами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Бюст стоит на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Большеохтинском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проспекте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Охты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как память о ее Петровском наследии.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2" name="Горизонтальный свиток 11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84598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70516" y="0"/>
            <a:ext cx="702148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Решение о постройке зданий для этого учреждения было принято на заседании городской думы. в память основателя города стала называться его именем. Решение о строительстве было принято в связи с празднованием 200-летия Санкт-Петербурга. Место для строительства выбрали северо-восточную окраину города, участок у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Большеохтинской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дороги (теперь это Пискаревский проспект).</a:t>
            </a:r>
          </a:p>
          <a:p>
            <a:pPr algn="just"/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Был объявлен архитектурный конкурс на проектирование больничного комплекса был объявлен Первое место заняла работа под девизом "Зелёный круг«. На месте строительства профессором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В.М.Бехтеревым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был положен закладной камень.  	Начало  строительства произошло в день рождения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Сотрудники данного учреждения в период Великий Отечественной войны проявили высокий профессионализм, приложили немало усилий для того, чтобы Ленинград  выстоял в блокаде и победил. </a:t>
            </a:r>
          </a:p>
          <a:p>
            <a:pPr algn="just"/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Институт при этом учреждении  был единственным вузом  Ленинграда, который работал во время блокады. </a:t>
            </a:r>
          </a:p>
          <a:p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Некоторое время учреждение называлось именем великого ученого биолога Ильи Ильича Мечникова. </a:t>
            </a:r>
          </a:p>
          <a:p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учреждение вновь носит имя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Птера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Великого </a:t>
            </a:r>
          </a:p>
          <a:p>
            <a:endParaRPr lang="en-US" sz="1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24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7724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kartarf.ru/images/heritage/1080/6/666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781" y="2609851"/>
            <a:ext cx="4558038" cy="27348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648192" y="2278967"/>
            <a:ext cx="6543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1"/>
                </a:solidFill>
                <a:latin typeface="Arial" panose="020B0604020202020204" pitchFamily="34" charset="0"/>
              </a:rPr>
              <a:t>Больница Петра Великого — одна из крупнейших больниц в Санкт-Петербурге</a:t>
            </a:r>
            <a:r>
              <a:rPr lang="ru-RU" i="1" dirty="0">
                <a:solidFill>
                  <a:schemeClr val="accent1"/>
                </a:solidFill>
                <a:latin typeface="Arial" panose="020B0604020202020204" pitchFamily="34" charset="0"/>
              </a:rPr>
              <a:t>. </a:t>
            </a:r>
            <a:endParaRPr lang="en-US" i="1" dirty="0">
              <a:solidFill>
                <a:schemeClr val="accent1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315842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5" name="Горизонтальный свиток 4">
            <a:hlinkClick r:id="rId4" action="ppaction://hlinksldjump"/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70269" y="1493734"/>
            <a:ext cx="6695581" cy="3288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06000"/>
              </a:lnSpc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в России появилась первая картинная галерея?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6000"/>
              </a:lnSpc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переводится на русский язык название одного из малых дворца Петергофа «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06000"/>
              </a:lnSpc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Кто разработал рисунок проекта дворца «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Как удалось построить любимый малый дворец Петр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прямо не низком берегу Финского залива?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случилось со дворцом «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во время Великой Отечественной войны?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фонтаны-шутихи располагаются в палисаднике у дворца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s01.yapfiles.ru/files/2320649/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541" y="1924077"/>
            <a:ext cx="4760355" cy="33880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668766" y="37663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2633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1483" y="1173703"/>
            <a:ext cx="6480515" cy="4510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 в России картинная галерея появилась во дворце «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(коллекция картин Петра I включала работы художников из Голландии, Италии и Германии)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дворца «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переводится как «Мое удовольствие»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строительства дворца была возведена высокая подпорная стена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 время войны фашисты варварски уничтожили все сооружения Петергофа. После изгнания немцев дворец был восстановлен реставраторами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саду дворца «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Монплезир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работают фонтаны-шутихи «Диванчики»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avatars.mds.yandex.net/get-zen_doc/1077599/pub_5e954caaeb6a252f2c11c386_5e9599299bd3be634aaf71ae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926" y="2092121"/>
            <a:ext cx="4228172" cy="32345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35948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04218" y="267285"/>
            <a:ext cx="7179794" cy="5439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Невский проспект — главная улица Санкт-Петербурга, протянувшаяся на 4,5 км. Он начинается от Адмиралтейства, заканчивается   Александро-Невской лаврой. И то, и другое было заложено по повелению Петра Великого.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Просеки, позже превратившиеся в главную городскую магистраль, прорубались по высочайшему распоряжению. Наиболее заболоченными были участки в районе современных Казанского собора.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От Глухого протока (современный канал Грибоедова) до Садовой улицы жили «мастеровые люди», переведённых в строящийся Петербург по царскому указу.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А есть ли на главной городской магистрали памятник или памятный знак, посвященный Петру Великому?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Подскажем: он расположен он на «солнечной» стороне проспекта, недалеко от бывшего Глухого протока, на Казанском острове.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Его можно отыскать в доме рядом со зданием, при строительстве   которого впервые в России применили технологию строительства с использованием металлического каркаса и кирпичной кладкой на цементе. Это позволило соорудить огромные панорамные окна.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206FA08B-D1FD-474C-AFE2-23CBFBAEECF4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270559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64702" y="1914804"/>
            <a:ext cx="6227296" cy="302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Горельеф на Невском проспекте Невский пр., д. 26. Создан скульптором И. Н. Лемешко.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Находится на четной стороне Невского проспекта (ее и называют «солнечной», в отличии от нечетной «темной»)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Расположен напротив Казанского собора, который и дал название острову, ограниченному Мойкой, и двумя каналами </a:t>
            </a:r>
            <a:r>
              <a:rPr lang="ru-RU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Грибоедова и Крюковым. Рядом расположен магазин Дом книги в знаменитом здании компании «Зингер»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Фото готовим конкурс\2022-03-01 12-22-5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4360" y="1914804"/>
            <a:ext cx="3842385" cy="353441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26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502987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48777" y="1335178"/>
            <a:ext cx="7043223" cy="4378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15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На соборной площади Петропавловской крепости находится небольшое строение, крышу которого украшает скульптура женщины, держащей в руке весло. Что это за сооружение?</a:t>
            </a:r>
          </a:p>
          <a:p>
            <a:pPr indent="449580" algn="just">
              <a:spcAft>
                <a:spcPts val="15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Бот (большую лодку), для  хранения которой был построен павильон называют  «Дедушки русского флота». А почему?</a:t>
            </a:r>
          </a:p>
          <a:p>
            <a:pPr indent="449580" algn="just">
              <a:spcAft>
                <a:spcPts val="15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Как называется ботик?</a:t>
            </a:r>
          </a:p>
          <a:p>
            <a:pPr indent="449580" algn="just">
              <a:spcAft>
                <a:spcPts val="15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Как ботик оказался в Санкт-Петербурге?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15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Где сейчас можно увидеть эту национальную реликвию?</a:t>
            </a:r>
          </a:p>
          <a:p>
            <a:pPr indent="449580" algn="just">
              <a:spcAft>
                <a:spcPts val="15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Что сегодня находится в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Ботном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доме?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Фото Петр от АНИ\IMG2022030512251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978" y="1764835"/>
            <a:ext cx="3303417" cy="40707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739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B58DADE8-9606-4E5B-AFDC-D2242D56DFF3}"/>
              </a:ext>
            </a:extLst>
          </p:cNvPr>
          <p:cNvSpPr/>
          <p:nvPr/>
        </p:nvSpPr>
        <p:spPr>
          <a:xfrm>
            <a:off x="8975674" y="5852313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983903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0271" y="488328"/>
            <a:ext cx="6921729" cy="5682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Это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Ботный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дом, который был построен уже после кончины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для хранения небольшого судна — ботика Петра Великого (небольшого парусно-гребного судна). Крышу строения венчает статуя «аллегория Навигации»</a:t>
            </a:r>
            <a:endParaRPr lang="ru-RU" sz="14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Лодку Петра Великого называют «Дедушкой русского флота», потому, что увлечение юным Петром морским делом началось в Москве с освоения правил судовождения на этом боте  . Ботик был привезен в Россию из Англии для двоюродного деда Петра Алексеевича. </a:t>
            </a:r>
            <a:endParaRPr lang="ru-RU" sz="14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Бот имеет название «Святой Николай». Он был доставлен из Москвы в Петербург для участия в первом военно-морском параде, который был переведен в Кронштадте в честь победы в Северной войне. </a:t>
            </a:r>
            <a:endParaRPr lang="ru-RU" sz="14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Ботик Петра Великого экспонируется в Центральном Военно-морском музее.</a:t>
            </a:r>
            <a:endParaRPr lang="ru-RU" sz="14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настоящее время место «Дедушки русского флота» в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Ботном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домике Петропавловской крепости  занимает его точная копия — модель-реконструкция.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 Петр от АНИ\IMG2022030512264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4275" y="2182803"/>
            <a:ext cx="2900329" cy="386615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83766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61319" y="1236944"/>
            <a:ext cx="6930681" cy="332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 второе название есть у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Большеохтинского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моста через Неву?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Какая река впадает в Невы у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Большеохтинского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моста?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Как перевести на русский название «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Охта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Шлотбург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находится на правом или левом берегу Невы рядом с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Большеохтинским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мостом?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В память о каком событии был заложен этот мост, если этот день пришелся на 27 июня 1909 г.?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Какую легенду о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Большеохтинском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мосте передают петербуржцы из поколения в поколение?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6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21A418FD-A6CA-4C55-802A-75FF3468BAE9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80388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7515" y="1045506"/>
            <a:ext cx="7154485" cy="4790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Второе название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Большеохтинского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моста через Неву – мост Петра Великого.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У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Большеохтинского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моста в Неву впадает р.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вероятно, образовано от слова, означающее  на языке древних жителей этой местности «медведь». 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Шлотбург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(«замок-город») расположен на правом берегу Невы, прежде здесь располагались поселения и укрепления: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Ниеншанц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Невское устье,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Ландскрона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27 июня 1909 г. Россия отмечала ровно 200 лет со дня победы в Полтавском сражении, к этой дате и был открыт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Большеохтинский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Городская легенда гласит, что при строительстве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Болшеохтинского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моста в одну из его опор был выбит золотой гвоздь в знак благодарности деяниям Петра Великого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s3.nat-geo.ru/images/2019/5/16/d2335c78b4e74c4590838a4394ca83af.max-1200x8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445" y="2609851"/>
            <a:ext cx="4130773" cy="27044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28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721068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11151" y="740380"/>
            <a:ext cx="7380847" cy="449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бюст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многократно копировался. В Санкт-Петербурге можно встретить, как минимум, два таких бюста первого императора России в двух великих музея страны.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Скульптор, создавший эти бюсты снял при жизни Петра с его лица гипсовую маску, по которой затем исполнил портретную скульптуру.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Мастерски выполненная работа, особенно тонко прочеканены узоры кружев, а также многочисленные детали парадного костюма.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Лента какого ордена видна на груди бронзового императора?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двух нагрудных щитках панциря рельефные изображения прославляют Петра как создателя могучей России и выдающегося полководца. </a:t>
            </a:r>
            <a:endParaRPr lang="ru-RU" sz="105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Фото Петр от АНИ\2022-03-04 15-17-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819" y="2543694"/>
            <a:ext cx="4373865" cy="19605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829994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29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88A51439-DCDF-4179-9C7B-BE704D5B94FB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176454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70022" y="904063"/>
            <a:ext cx="6905104" cy="4789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Создателем самого известного бюста Петра Великого был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Бартоломео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Карло Растрелли. Увидеть это творение можно в Эрмитаже и Русском музее. Изображение на нагрудном щитке царя в роли скульптора рассказывает о том, что Петр – создатель новой России. На щитке доспехов царь представлен скульптором с долотом и молотом в руках; он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высекает из глыбы камня фигуру молодой женщины в доспехах, со скипетром и державой в руках – это Россия. </a:t>
            </a:r>
            <a:endParaRPr lang="ru-RU" sz="11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Сцена битвы говорит об военных заслугах Петра Алексеевича: царь изображен всадником, участвующим в Полтавской битве.</a:t>
            </a:r>
            <a:endParaRPr lang="ru-RU" sz="11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Лента ордена Андрея Первозванного говорит зрителю о роли Петра Великого в создании флота российского.   </a:t>
            </a:r>
            <a:endParaRPr lang="ru-RU" sz="11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основе этого памятника появилось изображение Петра Великого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центральном зале Московского вокзала, встречающее всех, кто приезжает в город, созданный по воле великого самодержца (автор его – современный скульптор Альберт Серафимович Чаркин).  </a:t>
            </a:r>
            <a:endParaRPr lang="ru-RU" sz="11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К.Б.Растрелли. Бюст Петра I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6943" y="1961850"/>
            <a:ext cx="2863414" cy="37153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29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238037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47612" y="2274361"/>
            <a:ext cx="7587780" cy="139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каком месте Санкт-Петербурга можно сделать фотографию так, чтобы на снимок попало сразу три объекта, в названии которых звучит производное от имени Пётр?</a:t>
            </a:r>
            <a:endParaRPr lang="ru-RU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2A197DBE-6DDB-40EE-BA5E-480811F59E9A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5840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Евгений\YandexDisk\Загрузки\Фото\2022-03-01 18-27-3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758" y="2609851"/>
            <a:ext cx="4578084" cy="20103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943600" y="2421036"/>
            <a:ext cx="6065936" cy="16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Эту фотографию можно сделать, находясь на Петровском острове, подходя к Петровской площади по Петровскому проспекту.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недалеко отсюда находится еще и Петровский стадион.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76675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30128" y="1344199"/>
            <a:ext cx="6761871" cy="3582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Здание, которое за время своего существования уменьшилось по высоте?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Дворец, который был построен практически на берегу Невы, но сегодня от находится на некотором удалении от реки?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каменный дворец Санкт-Петербурга, в котором, в том числе, проводили торжественные мероприятия, встречи с послами других государств.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Здесь состоялся грандиозный маскарад по случаю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Ништадтского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мира.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Сюда приехал царь со своей супругой Екатериной после венчания с ней в Исаакиевском храме?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335CCDB8-939E-4CC8-BFBF-C4A4C1A868C0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67267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995950" y="289786"/>
            <a:ext cx="6671923" cy="5545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Каменный дворец Меншикова находится на Васильевском острове, который Пётр I подарил своему приближённому, генералиссимусу, светлейшему князю, первому губернатору Петербурга Александру Даниловичу Меншикову. Строительством руководил архитектор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Франческо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Фонтана. Фонтана не окончил строительство, из-за тяжёлых условий жизни в новом городе уехал из России. Для завершения строительства Меншиков нанял архитектора Иоганна Готфрида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Шеделя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 К работам привлекались архитекторы Д.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Б.К.Растрелли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Г.И.Маттарнови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Ж.Б.Леблон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Изначально здание имело 4 этажа, но цокольный этаж дворца ушел под землю на два метра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2209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I называл здание Посольским домом, а также любил устраивать там торжественные приемы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На главном, втором этаже находился Большой (Ассамблейный) зал. Пётр I использовал дворец для приёма послов, здесь проходили «петровские ассамблеи» на которых собиралось до 200 человек. </a:t>
            </a:r>
            <a:endParaRPr lang="ru-RU" sz="14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 fontAlgn="base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настоящее время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Меншиковский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дворец – филиал Государственного Эрмитажа. </a:t>
            </a:r>
            <a:endParaRPr lang="ru-RU" sz="1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3" descr="SpbLand.ru Меншиковский дворец / Фото / Paolane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3840" y="2140207"/>
            <a:ext cx="3475920" cy="27879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907115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71762" y="1802981"/>
            <a:ext cx="6583681" cy="3214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Где похоронен первый Император Санкт-Петербурга?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Что находится в золотом яблоке шпиля?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было на месте каменного собора? </a:t>
            </a:r>
            <a:endParaRPr lang="ru-RU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Кто был архитектором современного каменного Петропавловского собора?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Ангел на шпиле собора является стражем и защитником города на Неве. Ангел с крестом означает, что Петербург храним Богом! А на какой высоте находится ангел и какого он размера?</a:t>
            </a:r>
            <a:endParaRPr lang="ru-RU" sz="2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Фото Петр от АНИ\IMG2022030512391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7856" y="1861182"/>
            <a:ext cx="2481695" cy="34055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861751" y="40796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8FAB9380-1ABF-463C-9D10-8F4720FCFC7D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341501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45825" y="529872"/>
            <a:ext cx="7146175" cy="567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Могила Петра Великого находится в Петропавловском соборе расположенном на территории Петропавловской крепости. Рядом с надгробием - бюст императора. Это металлическая копия с мраморного оригинала работы итальянского скульптора Карло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Альбочини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созданного при жизни императора.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При проведении последней реставрации собора в сферу на вершине шпиля были положены капсула с посланием к потомкам и икона Покрова Пресвятой Богородицы.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Сначала была построена деревянная церковь. Ее строительство начали 10 июля 1703 года — в день святых апостолов Петра и Павла.</a:t>
            </a:r>
            <a:endParaRPr lang="ru-RU" sz="1200" b="1" dirty="0">
              <a:solidFill>
                <a:schemeClr val="accent1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Каменный собор на этом месте заложили через 7 лет. Архитектором стал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Д.Трезини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Но достроен собор был уже после смерти Петра Великого.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Уникален иконостас Петропавловского собора. Он имеет форму триумфальной арки — символ победы России в Северной войне. Выполнен из дуба и липы. Первоначальный чертёж иконостаса принадлежит Доменико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Трезини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Ангел располагается на вершине шпиля колокольни на высоте  122,5 метра.  Размер Ангела  2 метра 13 см.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sz="12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 Петр от АНИ\IMG202203051245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0777" y="2122230"/>
            <a:ext cx="3067003" cy="34853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211226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79651" y="1621705"/>
            <a:ext cx="7019779" cy="390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называется стела, открытая в наше время у Морского (Никольского) собора в Кронштадте?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надпись имеется в нижней части памятного знака?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столь памятен парад, память о котором хранят и поныне?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какой технике выполнен данный памятник?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картине какого художника выполнено изображение на стеле в Кронштадте?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 судно возглавляло военно-морской парад более чем 30 военных кораблей?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 сюжет картины?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визуально напоминает данный памятный знак?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pitir.ru/wp-content/uploads/2020/01/28245/velichie-i-krasota-morskogo-nikolskogo-sobora-v-g-kronshtad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5745" y="1684446"/>
            <a:ext cx="3083039" cy="37837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37001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5856866C-C07A-4FAE-B9AE-739F39C7A309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998383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03767" y="994675"/>
            <a:ext cx="6988233" cy="4877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называется «Триумф Российского флота». На стеле надпись: «В память о первом морском параде балтийского флота в Кронштадте, состоявшемся в августе 1723 г.»</a:t>
            </a:r>
            <a:endParaRPr lang="ru-RU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панно изображен парад в честь второй годовщины окончания Северной войны.</a:t>
            </a:r>
            <a:endParaRPr lang="ru-RU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представляет собой сочетание скульптуры из бронзы, мозаики-смальты и живописи. </a:t>
            </a:r>
            <a:endParaRPr lang="ru-RU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Картина «Триумф Российского флота» была создана Василием Нестеренко.</a:t>
            </a:r>
            <a:endParaRPr lang="ru-RU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Возглавлял парадный строй кораблей ботик «Святой Николай», известный как «дедушка русского флота».  </a:t>
            </a:r>
            <a:endParaRPr lang="ru-RU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картине Петр I принимает парад русского флота. Архиерей Гавриил </a:t>
            </a:r>
            <a:r>
              <a:rPr lang="ru-RU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Бужинский</a:t>
            </a: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благословляет царя Казанской иконой Божией Матери. Петр всходит на ботик, чтобы стать рулевым! За весла возьмутся российские адмиралы. Рядом с Петром его сподвижники - командующий флотом генерал-адмирал Апраксин, канцлер Головкин и дипломат Толстой. Все европейские посланники снимают шляпы перед могуществом Петра и силой российского флота.</a:t>
            </a:r>
            <a:endParaRPr lang="ru-RU" sz="14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Монумент напоминает триумфальную арку. Высота его составляет почти 8 метров, а ширина - все 10. В декоре использованы мотивы якорей, пушек и ядер. </a:t>
            </a:r>
            <a:endParaRPr lang="ru-RU" sz="14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На Якорной площади в Кронштадте открыли памятник флоту ...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5626" y="2084944"/>
            <a:ext cx="3632347" cy="26970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67971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13813" y="137001"/>
            <a:ext cx="7678187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установили более ста лет назад недалеко от того места, где он сейчас находится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Данный памятник напоминает те времена, когда Петр I под именем плотника Петра Михайлова 8 дней прожил в городе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Саардаме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Голландии, где обучался судостроительному делу. 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Еще одна скульптурная композиция этого же скульптора была установлена рядом.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был подарен Николаем вторым Санкт-Петербургу к 200-летию Полтавской победы. 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Одна копия памятника находилась и в Летнем саду, там, там ныне 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стоит скульптурная группа "Амур и Психея».</a:t>
            </a:r>
          </a:p>
          <a:p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Вторая авторская копия памятника была отправлена заграницу России в Голландию. 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Скульптуры в Санкт-Петербурге были утрачены. Но правительство Нидерландов подарило России копию памятника, сделанную с имеющейся у них копии  </a:t>
            </a:r>
          </a:p>
          <a:p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Согласно одной из городских легенд, достопримечательность помогает всем желающим обрести хорошую работу … </a:t>
            </a: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41960" algn="just">
              <a:lnSpc>
                <a:spcPct val="106000"/>
              </a:lnSpc>
              <a:spcAft>
                <a:spcPts val="0"/>
              </a:spcAft>
            </a:pP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pastvu.com/_p/d/m/d/z/mdz6z6heu4yhqoip7c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2972" y="2048087"/>
            <a:ext cx="3048586" cy="218369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37001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34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04A50540-EB87-4002-8AA4-B7EBDD76AC1D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259637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28458" y="146082"/>
            <a:ext cx="6863541" cy="5685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Скульптура Петр плотник на Адмиралтейской набережной создана скульптором Леопольдом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Адольфовичем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Бернштамом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Первоначально находился ближе к Сенатской площади (не сохранилась). Та же скульптура меньшего размера была установлена в Летнем саду (не сохранилась).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Россия подарила копию памятника голландскому городу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Саардам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поскольку Петр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там короткое время учился корабельному делу. Голландское правительство подарило Санкт-Петербургу копию их памятника. Так Петр-плотник вернулся на берег Невы.  В настоящее время памятник занимает на Адмиралтейской набережной место, где стояла скульптурная группа того же автора «Петр, спасающий моряков в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Лахте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Успех в работе, как гласит городское поверье, будет у того, кто потрет рукой туфлю Петра Алексеевича 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avatars.mds.yandex.net/get-zen_doc/1886729/pub_5e295b83f73d9d00ac831139_5e295b939515ee00aea7a8d9/scale_120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226" y="2222695"/>
            <a:ext cx="4288571" cy="2429045"/>
          </a:xfrm>
          <a:prstGeom prst="rect">
            <a:avLst/>
          </a:prstGeom>
          <a:noFill/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719884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59791" y="1474394"/>
            <a:ext cx="6832207" cy="361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Царь российский, Петр Алексеевич Романов задумал построить новый город на берегу Балтийского моря, чтобы перенести сюда столицу, когда ему было 30 лет.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Скончался Император, когда городу с гордым названием Санкт-Петербург было всего 22 года. Для города это юный возраст. Но сколько же успел сделать Петр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своего детища!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Теперь у петербуржцев и гостей нашего города есть возможность посмотреть и оценить: как же выглядел петровский Петербург?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и как можно реализовать такое желание?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926" y="1650343"/>
            <a:ext cx="4828678" cy="3263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37001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554B8F73-AF23-4121-91B5-156197F26355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42650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44838" y="892646"/>
            <a:ext cx="6747162" cy="4902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 макет Санкт-Петербурга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XVIII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в. «Петровская акватория»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Центральную часть экспозиции занимает заполненная водой чаша, изображающая акваторию Невы и Финского залива, а по периметру расположены макеты архитектурных ансамблей Петербурга, обращенных к водному пространству.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Все объекты, в том числе утраченные, воссозданы так, как они выглядели в середине восемнадцатого века. Реконструкция архитектурных ансамблей и ландшафта как бы представляет собой декорацию, в которой разворачивается картина жизни города времен российских императоров от Петра Первого до Екатерины Великой.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Особый интерес экспозиции придают движущиеся объекты (фигуры людей, кареты, корабли), световые, звуковые и визуальные эффекты, которые позволяют достоверно воспроизводить смену дня и ночи, изменение погодных условий. В «Петровской Акватории» перед посетителями оживает старинный Петербург!</a:t>
            </a:r>
            <a:endParaRPr lang="ru-RU" sz="12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Петергоф и др\IMG_20211029_10310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7942" y="1998251"/>
            <a:ext cx="3687715" cy="297404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172739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76910" y="642500"/>
            <a:ext cx="7015089" cy="498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данного объекта было вызвано желанием Петра I перенести на Васильевский остров все административные учреждения Санкт-Петербурга.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Большинство зданий у Невы строили главным фасадом к Неве, а это здание оказалось развернуто боком, почему?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проекту какого архитектора построено здание?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 состоит из одинаковых секций пристроенных друг к другу в ряд.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XVIII веке в здании размещались высшие органы государственного управления Российской империи: коллегии, Сенат и Синод.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Здание, на втором этаже которого располагается самый длинный коридор в городе.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Оригинальная внутренняя отделка здания в наши дни сохранилась только в одном зале.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06000"/>
              </a:lnSpc>
              <a:spcAft>
                <a:spcPts val="0"/>
              </a:spcAft>
            </a:pPr>
            <a:r>
              <a:rPr lang="ru-RU" sz="1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https://pbs.twimg.com/media/CuEXWWkWEAAYzeb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099" y="1988583"/>
            <a:ext cx="4454466" cy="29069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37001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44DF2AEC-846A-45E0-9014-968AA3943BA6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808559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03767" y="1117278"/>
            <a:ext cx="7071358" cy="449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зданием Двенадцати коллегий планировали расположить главную площадь Санкт-Петербурга.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Главным архитектором был Доменико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здания при жизни Петра Алексеевича подготовил Доменико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 участии Теодора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Швертфегера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но завершать строительство пришлось уже архитекторам Джузеппе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Трезини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Михаилу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Земцову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Первоначально каждое строение из двенадцати имело отдельный вход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Здании Двенадцати коллегий располагается самое большое высшее заведение города – Санкт-Петербургский государственный университет.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Зал называется Петровским (Сенатским) — здесь можно увидеть скульптуру, камины сохранившиеся с XVIII века.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https://xn----stb8d.xn--p1ai/wp-content/gallery/128/3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513" y="2076793"/>
            <a:ext cx="4568926" cy="30132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36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466528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75384" y="740380"/>
            <a:ext cx="6916615" cy="4482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 был образован путём отделения от Кунсткамеры.</a:t>
            </a: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музее около 30 тысяч объектов хранения. Интересно, что некоторые экспонаты обладают именами собственными (например, все знают Диму и Машу).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нескольких музеях Санкт-Петербурга бережно хранятся вещи, принадлежавшие Петру Великому. Но экспонаты этого музея, нельзя назвать «вещами Петра», хотя они и принадлежали царю.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Вероятно, Петру нравилось имя Елизавета, ведь одну из дочерей он так и назвал. Два петровских экспоната этого музея названы производным именем от имени Елизавета.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 этом музее есть басня И.А. Крылова, в которой есть такие слова «…Слона –то я и не приметил».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6B520F56-5235-4AB1-AED0-25AF38980148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561424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13008" y="887182"/>
            <a:ext cx="6578991" cy="4790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зоологическом музее экспонируются находки древних мамонтов (одного ученые назвали Дима, другого Маша) </a:t>
            </a:r>
            <a:endParaRPr lang="ru-RU" sz="105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Зоологическом музее в витрине на лестнице выставлены животные, принадлежавшие Петру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05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Лошадь по кличке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Лизетта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служившая Петру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 время Полтавской баталии;</a:t>
            </a:r>
            <a:endParaRPr lang="ru-RU" sz="105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Собака породы гладкошерстный терьер по кличке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Лизетта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105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Собака породы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буленбейцер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быкодав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по кличке Тиран.</a:t>
            </a:r>
            <a:endParaRPr lang="ru-RU" sz="105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Эти экспонаты представлены в особой витрине на лестнице Зоологического музея.</a:t>
            </a:r>
            <a:endParaRPr lang="ru-RU" sz="105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Иван Андреевич Крылов написал басню о невнимательном посетителе этого музея. Басня называется «Любопытный»</a:t>
            </a:r>
            <a:endParaRPr lang="ru-RU" sz="105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upload.wikimedia.org/wikipedia/commons/a/ae/%D0%96%D0%B8%D0%B2%D0%BE%D1%82%D0%BD%D1%8B%D0%B5%2C_%D0%BF%D1%80%D0%B8%D0%BD%D0%B0%D0%B4%D0%BB%D0%B5%D0%B6%D0%B0%D0%B2%D1%88%D0%B8%D0%B5_%D0%9F%D0%B5%D1%82%D1%80%D1%83_I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7393" y="2113696"/>
            <a:ext cx="3968813" cy="28822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37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564314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45084" y="784793"/>
            <a:ext cx="6938356" cy="5050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в Санкт-Петербурге музей, который отстаивает право называться «первым музеем России».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Коллекция этого музея много раз меняла место своего нахождения. Этот музей начинался с хранилища кораблестроительных моделей и чертежей и первое время находился в Адмиралтействе.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Первые экспонаты, от которых и началась история музея, собирал сам Петр Алексеевич. Перед торжественным празднованием 200-летия музея, ему было присвоено имя основателя  —  Петра Великого.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Некоторые филиалы этого музея сами представляют собой музеи. 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Современное место расположение этого музея необычно: здание одним фасадом выходит на набережную реки, другим – на набережную канала.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В этом музее находится бронзовая копия памятника Петру Первому работы </a:t>
            </a:r>
            <a:r>
              <a:rPr lang="ru-RU" sz="1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М.Антакольского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музее можно увидеть самого знаменитого в Санкт-Петербурге «дедушку».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upload.wikimedia.org/wikipedia/commons/8/8e/%D0%91%D0%BE%D1%82%D0%B8%D0%BA_%D0%9F%D0%B5%D1%82%D1%80%D0%B0_I_-_%22%D0%94%D0%B5%D0%B4%D1%83%D1%88%D0%BA%D0%B0_%D1%80%D1%83%D1%81%D1%81%D0%BA%D0%BE%D0%B3%D0%BE_%D1%84%D0%BB%D0%BE%D1%82%D0%B0%2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9483" y="1650047"/>
            <a:ext cx="2796296" cy="395754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0260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31ACD934-5411-4E3B-ADD5-2CF353404781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361377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20640" y="593576"/>
            <a:ext cx="7071358" cy="508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указу Петра I открыта «Модель-камора» (ныне Военно-Морской центральный музей)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 берёт своё начало от Санкт-Петербургской модель-камеры — хранилища кораблестроительных моделей и чертежей, впервые упомянутой в письме Петра I еще до основания Кунсткамеры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Коллекция Центрального Военно-морского музея имени императора Петра Великого располагается в здании  бывших Крюковских (Морских) казарм. Одним фасадом здание выходи к реке Мойке, другим – к Крюкову каналу.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Филиалами музея в Санкт-Петербурге  являются, например, крейсер «Аврора», Подводная лодка Д-2 «Народоволец», «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Кронштадская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крепость».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«Дедушкой русского флота»  называют ботик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доставшийся царю в наследство. Он был привезен в Санкт-Петербург из Москвы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ok-inform.ru/images/2013/february/76867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460" y="2450802"/>
            <a:ext cx="4269587" cy="28961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38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316134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0" y="777505"/>
            <a:ext cx="6637268" cy="4422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Здание, которое за время своего существование значительно «выросло» (увеличилось) в размерах.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Царский дом, который много раз перестраивался.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Дворец назван в честь второй супруги Петра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легенде, дворец, стал подарком-сюрпризом Петра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своей жены Екатерины.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Дворец был построен на том месте, где прежде располагалась поселение (мыза) на холме.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Дворец, который можно посетить сегодня. не похож дворец петровского времени. Но есть в этом дворце известнейшее помещение, который знают все, даже гости Санкт-Петербурга, пребывающие к нам впервые.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pbs.twimg.com/media/C3Z4TFMWcAAyXzc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031" y="1905916"/>
            <a:ext cx="4915949" cy="32937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0260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39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4262E4EE-6DB6-434E-B1F0-C2396007ABF7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88150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04014" y="422031"/>
            <a:ext cx="7087985" cy="5200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Финское поселение на холме называлось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Саари-мойс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Что переводится на русский как мыза на холме.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повелел построить здесь так называемый Каменный дворец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Дворец стали называть Екатерининским, в честь супруги Петра Екатерины (она была его второй женой)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находилась любимая царской семьей загородная резиденция. По моде разных периодов ее перестраивали и достраивали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Самым загадочным помещением всех дворцов Петербурга является янтарная комната. Это подарок прусского короля Фридриха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Петру Алексеевичу. Во время войны этот янтарный кабинет был похищен фашистами. В наше время янтарная комната воссоздана. Туристы со всего Мира приезжают, чтобы посмотреть на это солнечное чудо.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a.d-cd.net/775a799s-192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369" y="2400427"/>
            <a:ext cx="4423111" cy="247146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3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69351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45579" y="1453075"/>
            <a:ext cx="6880167" cy="361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здании бывшего Механического завода Р. К. Гроша, позже – Арматурного завода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Лангензипена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и Арматурного завода «Знамя труда» (по адресу Каменноостровский пр., 11) установлена мемориальная доска. На ней такая надпись: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«В этом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находилась первая электрическая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лабораторiя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основанная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М.В.Ломоносовымъ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 указу Императора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Мог ли встретиться Петр Великий с великим русским ученым Михаилом Васильевичем Ломоносовым?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Могла ли появится такая лаборатория при жизни Михаила Васильевича?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6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6A081669-BA24-4ABC-96ED-7713B7D51CA4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696110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Евгений\Desktop\Фото готовим конкурс\2022-03-01 11-59-2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1801" y="2210635"/>
            <a:ext cx="2899997" cy="3698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085449" y="2210635"/>
            <a:ext cx="5725551" cy="1662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ru-RU" b="1" i="1" u="sng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ОШИБКА!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умер Петр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Михаилу Ломоносову было всего 14 лет. Опыты по изучению электричества стали проводится уже после кончины первого императора России.  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92738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06011" y="1750789"/>
            <a:ext cx="6944749" cy="3527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в Санкт-Петербурге музей, который назван именем Петра Великого.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легенде место, на котором нужно построить музей выбрал сам царь: Здесь он увидел сосну которая веткой проросла сама в себя.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Первоначально экспонаты этого музея хранились в Людских палатах Летнего дворца.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Музей претендует на право называться первым публичным (открытым для всех) музеем России.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люди приходили в музей, их за счет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уаря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угощали чаем и пирогами.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travelask.ru/system/images/files/000/269/010/wysiwyg_jpg/1.jpg?14925076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5735" y="1592750"/>
            <a:ext cx="3183059" cy="42427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1254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4574B492-BEED-4706-A7DD-9D7F674239FF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647976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78088" y="203224"/>
            <a:ext cx="64519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669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Петровская кунсткамера (1714 г.) включена как отдел в состав Музея антропологии и этнографии им. Петра Великого.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669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месте, где был построен специальное здание для музея существует городская легенда.  Однажды Петр Первый прогуливался по Петербургу и заметил сосну причудливой формы, царь повелел срубить сосну а на этом месте построить данный музей.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669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Народ неохотно ходил в музей, тогда вышел царский указ: угощать посетителей бесплатно чашкой кофе или рюмкой водки.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6695" algn="just">
              <a:lnSpc>
                <a:spcPct val="150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этого музея с немецкого переводится как «кабинет редкостей». В наше время это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Музей антропологии и этнографии им. Петра Великого (Кунсткамера) Российской академии наук </a:t>
            </a:r>
            <a:endParaRPr lang="ru-RU" sz="1600" b="1" i="1" dirty="0">
              <a:solidFill>
                <a:schemeClr val="accent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 descr="https://avatars.mds.yandex.net/get-zen_doc/176438/pub_5c7d301cf5237100b0b222b8_5c7d3286ae21cb00d49dbc05/scale_120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4085" y="2609851"/>
            <a:ext cx="4075430" cy="29687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86051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10764" y="602198"/>
            <a:ext cx="6058484" cy="389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300-летнему юбилею Санкт-Петербурга в Стрельне появилась 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Скульптурная композиция "Царская прогулка". Кто автор данного произведения?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персонажи представляют данную композицию?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Чем уникально скульптурное изображение Екатерины?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Существуют ли где-либо аналоговые скульптуры данного художника?  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аллегорический смысл передает скульптура Карлика? Что в правой руке этого героя скульптурной композиции? 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БЕРУ\IMG2022030611572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709" y="1570679"/>
            <a:ext cx="4640993" cy="34804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1254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0ECDA1BA-2FAF-4D2F-BDA8-678EAF649578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607855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d1ualep0003st.cloudfront.net/uploads/cards/images/xlarge/7e/08/72dc4149-9f5f-11e7-88a7-ab63f0bc76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077" y="2236763"/>
            <a:ext cx="3951598" cy="263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61957" y="1170340"/>
            <a:ext cx="702489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/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Скульптором, создавшим композицию «Прогулка» является Михаил Шемякин. Скульптурный комплекс составляют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Петр I, его супруга Екатерина на прогулке в сопровождении карлика с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маленьким мальчиком (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путто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на плече, а также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двух борзых собак.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словам Михаила Шемякина, это первое скульптурное изображение Екатерины I, которая раньше в бронзе представлена не была. Лицо её художник создал на основании ее живописного портрета и одной сохранившейся старинной гравюры, выполненной при жизни императрицы.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Ранее</a:t>
            </a:r>
            <a:r>
              <a:rPr lang="ru-RU" sz="1600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Лондоне Михаил Шемякин создал памятник Петру I. Он установлен в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Дептфорде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месте дома, в котором русский самодержец жил во время визита в Англию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где четыре месяца изучал науку кораблестроения. В Лондоне Петр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представлен без супруги и борзых. У «Петра из Лондона» в руках подзорная труба и  курительная трубка.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/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одной руке карлика – астрономический инструмент, который использовался для определения координат небесных светил. В другой руке — ботик.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ие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науки.</a:t>
            </a:r>
            <a:r>
              <a:rPr lang="ru-RU" sz="16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47005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61095" y="1610353"/>
            <a:ext cx="6730905" cy="3850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Петре Великом рассказывают коллекции многих музеев. Однако коллекция этого музея особенная. Она живая.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Остров, на котором находится этот интересный объект до строительства Петербурга назывался по-фински — Лесным островом. Здесь и сегодня деревьев немало.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Современное название остров получил благодаря нахождению здесь с петровских времен грядок, на которых выращивали лекарственные растения. 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Здесь можно увидеть необычный бюст Петра Великого: то ли это царь, то ли это дерево?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 descr="https://avatars.mds.yandex.net/get-altay/1975185/2a0000016df23697cdc2b53b94f55d5abe8f/XXL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692" y="1659987"/>
            <a:ext cx="4735146" cy="34745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1254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C5C8E551-7842-4296-9A64-1663F6857C0C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61858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5.otzovik.com/2016/10/09/3883911/img/47261296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3438" y="2051785"/>
            <a:ext cx="2196723" cy="37837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767754" y="1863508"/>
            <a:ext cx="6274190" cy="2837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Ботанический сад Петра Великого находится на Аптекарском острове. С петровских времен здесь размещались Аптекарские огороды, где выращивания растения медицинских целей.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Ботанического парка в наше время был поставлен памятник Петру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Скульптор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О.Сатин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изобразил первого императора как бы вырастающим из ствола дуба, подчеркнув могущество царя.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08519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91081" y="1923117"/>
            <a:ext cx="6879101" cy="2734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Санкт-Петербурге много скверов, садов, парков. Обычно все они огорожены. Но есть одно дерево, которое имеет собственную ограду.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Находится это дерево на Каменном острове.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сохранить это дерево ему позволили даже немного захватить проезжую часть дороги.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дерево связано с Петром Великим, только это уже «внук» того дерева, которое держал в своих руках царь Петр.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4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6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2318E240-E3DB-4CB4-9843-9C92B4AA51B8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84140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74530" y="637787"/>
            <a:ext cx="6962835" cy="527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легенде, во время одного из визитов к графу Г. И. Головкину Пётр I собственноручно положил посадил дубок возле существовавшего тогда деревянного мостика, соединявшего Крестовский и Каменный острова.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Дуб прожил почти 300 лет, но и его «век» прошел. В память о живом памятнике петербуржцы взяли желудь от этого дерева, вырастили из него молодой дубок, посадили в кони петровского дуба.  Такую «операцию» пришлось проводить уже дважды.  Так что, гуляя по Каменному острову можно найти это уникальный привет от Петра Великого.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Интересно, что считается, что второй дуб был посажен Петром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возле взятой шведской крепости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Ниеншанц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 жители Москвы, Астрахани, Таганрога покажут гостям свои деревья, якобы посаженные Петром. 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s://pbs.twimg.com/media/D_JL1xvWwAAQaFJ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2421" y="2277342"/>
            <a:ext cx="2198758" cy="32834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013758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04218" y="446774"/>
            <a:ext cx="7587780" cy="5377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Открытие в Санкт-Петербурге данной достопримечательности состоялось спустя 150 лет после смерти Петра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Петербуржцы иногда называют этот памятник «Царь-лев».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 по изготовлению взял на себя известный лесопромышленник И. Ф. Громов.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Ограда данной достопримечательности украшена двуглавыми орлами на угловых столбиках и позолоченными копьями.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Возможно, первая в городе водопроводная сеть появилась именно в этом месте Санкт-Петербурга.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Долгое время считалось, что автором скульптурного портрета Петра Великого здесь был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Пармен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Петрович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Забелло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Теперь специалисты полагают, что бронзовая отливка сделана по модели мраморного бюста Петра I, созданного во второй	 половине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XVIII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века скульптором Н. Ф.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Жилле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6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8E32654F-DE9D-4C91-B431-CE7F1103CE5A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917800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96842" y="661820"/>
            <a:ext cx="6614158" cy="5237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Решетка и бюст Петра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Петровской набережной у «Красных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хоромцев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(Домика Петра). </a:t>
            </a:r>
            <a:endParaRPr lang="ru-RU" sz="11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Вокруг домика обустроен сквер. Некоторые из дубов, окружающие Домик, были посажены более ста лет назад членами царской семьи, живы до сих пор. Первая в городе водопроводная сеть была создана специально для полива растений сквера у Домика Петра. </a:t>
            </a:r>
            <a:endParaRPr lang="ru-RU" sz="11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Странно, но можно сказать, что автор бюста Петра Великого неизвестен. Большая часть специалистов считают, что памятник выполнен по мраморной модели скульптора Н. Ф.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Жилле</a:t>
            </a:r>
            <a:r>
              <a:rPr lang="ru-RU" sz="1600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которая, была сделана как копия (фрагмент) знаменитого  бюста Петра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созданного  Б. К. Растрелли при жизни первого императора.  Ранее как автор упоминался скульптор  П. П.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Забелло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(но подтверждающих эту версию источников не найдено).</a:t>
            </a:r>
            <a:endParaRPr lang="ru-RU" sz="11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Петр Алексеевич изображен в воинских доспехах, с орденской лентой через плечо. Любопытно, что одно плечо у бронзового царя имеет вид корабельного носа, а другое представляет собой плачущего льва. Поэтому некоторые и называют памятник на Петровской набережной «Царь-лев».</a:t>
            </a:r>
            <a:endParaRPr lang="ru-RU" sz="1200" i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\2022-02-13 12-01-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9542" y="2126795"/>
            <a:ext cx="1964985" cy="384592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733730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0" y="1090141"/>
            <a:ext cx="6096000" cy="361560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Исаакиевский собор в Санкт-Петербурге посвящен памяти Петра Великого, то можно ли увидеть изображение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Петра в этом храме?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Изображение Петра в соборе не является плоским.</a:t>
            </a:r>
            <a:endParaRPr lang="en-US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en-US" sz="1050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изображен на лодке с тремя мужчинами. На лодке перевозят ковчег, в котором покоятся останки святого, являющимся одним из небесных покровителей Санкт-Петербурга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6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A266B762-09C8-4D66-8E01-E4AB4C144AC4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038061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g.tourister.ru/files/1/0/9/1/1/7/5/4/origin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971" y="2342270"/>
            <a:ext cx="4192172" cy="30265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036235" y="306566"/>
            <a:ext cx="7155765" cy="5773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 перевоза  мощей Александра Невского из Владимира в Санкт-Петербург (к Александро-Невскому монастырю) изображен на южных внутренних дверях Исаакиевского собора. Автором является скульптор Иван Петрович Витали (он же создатель рельефов  «Поклонение волхвов» и «Св.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Исаакий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Далматский» на южном и западном фронтонах собора).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 горельефа: перевоза по указу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ковчега с мощами Александра Невского из Рождественского монастыря во Владимире в Александро-Невский монастырь. Царь встречал процессию у села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Усть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-Ижора. Здесь несколько столетий назад и состоялась знаменитая битва князя Александра со шведами, за победу в которой он получило приставку к имени – Невский.  Ковчег был перенесен на лодку Петра Алексеевича. Он сам стоял у руля, а его сподвижники — генерал-губернатор Петербурга князь А. Д. Меншиков и генерал-адмирал граф Ф. М. Апраксин были гребцами. Сопровождал мощи архимандрит Феодосий.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Горизонтальный свиток 8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6</a:t>
            </a:r>
            <a:endParaRPr lang="ru-RU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8103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20642" y="1797414"/>
            <a:ext cx="7071358" cy="272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Некоторые памятники за историю своего существования претерпевают удивительные приключения: их переставляют с места на место, отдают в переплавку, потом вновь восстанавливают, а некоторые из них путешествуют по морям, и не всегда удачно.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Чем интересна конная скульптура Петра, установленная в 300-летний юбилейный год Санкт-Петербурга перед Константиновским дворцом в Стрельне?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6" descr="https://img-fotki.yandex.ru/get/5505/olgadon2.b/0_491f9_f2cbfb76_X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2444261"/>
            <a:ext cx="3618230" cy="2410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4579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78A0CF9E-DD89-4724-9392-2F6EB2276D19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049645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12080" y="101871"/>
            <a:ext cx="6979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chemeClr val="accent1"/>
                </a:solidFill>
              </a:rPr>
              <a:t>       В год 300-летия Санкт-Петербурга в Стрельне на плацу у южного фасада Константиновского дворца был установлен конный памятник Петру </a:t>
            </a:r>
            <a:r>
              <a:rPr lang="en-US" sz="1600" b="1" i="1" dirty="0">
                <a:solidFill>
                  <a:schemeClr val="accent1"/>
                </a:solidFill>
              </a:rPr>
              <a:t>I</a:t>
            </a:r>
            <a:r>
              <a:rPr lang="ru-RU" sz="1600" b="1" i="1" dirty="0">
                <a:solidFill>
                  <a:schemeClr val="accent1"/>
                </a:solidFill>
              </a:rPr>
              <a:t>. Он стал третьим конным памятником первому императору России в нашем городе.      </a:t>
            </a:r>
            <a:endParaRPr lang="ru-RU" sz="1600" dirty="0">
              <a:solidFill>
                <a:schemeClr val="accent1"/>
              </a:solidFill>
            </a:endParaRPr>
          </a:p>
          <a:p>
            <a:pPr algn="just"/>
            <a:r>
              <a:rPr lang="ru-RU" sz="1600" b="1" i="1" dirty="0">
                <a:solidFill>
                  <a:schemeClr val="accent1"/>
                </a:solidFill>
              </a:rPr>
              <a:t>         Более ста лет назад в прибалтийском городе Рига был объявлен конкурс на создания памятника Петру </a:t>
            </a:r>
            <a:r>
              <a:rPr lang="en-US" sz="1600" b="1" i="1" dirty="0">
                <a:solidFill>
                  <a:schemeClr val="accent1"/>
                </a:solidFill>
              </a:rPr>
              <a:t>I</a:t>
            </a:r>
            <a:r>
              <a:rPr lang="ru-RU" sz="1600" b="1" i="1" dirty="0">
                <a:solidFill>
                  <a:schemeClr val="accent1"/>
                </a:solidFill>
              </a:rPr>
              <a:t>. Победил проект немецкого скульптора Густава Шмидта-</a:t>
            </a:r>
            <a:r>
              <a:rPr lang="ru-RU" sz="1600" b="1" i="1" dirty="0" err="1">
                <a:solidFill>
                  <a:schemeClr val="accent1"/>
                </a:solidFill>
              </a:rPr>
              <a:t>Касселя</a:t>
            </a:r>
            <a:r>
              <a:rPr lang="ru-RU" sz="1600" b="1" i="1" dirty="0">
                <a:solidFill>
                  <a:schemeClr val="accent1"/>
                </a:solidFill>
              </a:rPr>
              <a:t>. Памятник был создан и торжественно установлен в центре города. Но простоял он здесь недолго: началась Первая мировая война, потребовалось эвакуировать из Риги культурно-исторические ценности, в число которых вошел и памятник Петру. Памятник решили перевести в Петроград по морю. Во время транспортировки судно, перевозившее статую, было атаковано немецким самолётом и затоплено.</a:t>
            </a:r>
            <a:endParaRPr lang="ru-RU" sz="1600" dirty="0">
              <a:solidFill>
                <a:schemeClr val="accent1"/>
              </a:solidFill>
            </a:endParaRPr>
          </a:p>
          <a:p>
            <a:pPr algn="just"/>
            <a:r>
              <a:rPr lang="ru-RU" sz="1600" b="1" i="1" dirty="0">
                <a:solidFill>
                  <a:schemeClr val="accent1"/>
                </a:solidFill>
              </a:rPr>
              <a:t>            Затонувшее творение немецкого скульптора через много лет обнаружили на дне водолазы из Эстонии. Статую поднимали на поверхность по частям. Частями конная статуя и вернулась на склады Риги. Спустя много лет памятник Петру </a:t>
            </a:r>
            <a:r>
              <a:rPr lang="en-US" sz="1600" b="1" i="1" dirty="0">
                <a:solidFill>
                  <a:schemeClr val="accent1"/>
                </a:solidFill>
              </a:rPr>
              <a:t>I</a:t>
            </a:r>
            <a:r>
              <a:rPr lang="ru-RU" sz="1600" b="1" i="1" dirty="0">
                <a:solidFill>
                  <a:schemeClr val="accent1"/>
                </a:solidFill>
              </a:rPr>
              <a:t> решено было восстановить. Но возвращать ее на центральный городской бульвар Рига не пожелала.  Решено было подарить скульптуру Санкт-Петербургу на 300-летний юбилей.  Но с подарком что-то не сложилось. Тогда в Петербурге решили сделать копию памятника, которая теперь украшает Константиновский дворец</a:t>
            </a:r>
            <a:endParaRPr lang="ru-RU" sz="16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БЕРУ\IMG2022030611041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3537" y="2041101"/>
            <a:ext cx="2676525" cy="356997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203694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642338" y="2061606"/>
            <a:ext cx="7329268" cy="302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данном здании находится горельеф «Заведение в России флота» </a:t>
            </a: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Авторство первого проекта данного здания приписывают Петру Первому.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Изначально данное здание было одноэтажной мазанкой в форме буквы «П» с внутренним каналом.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Изображение данного здания размещено на медали «За оборону Ленинграда».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2860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Это здание как никакое иное связано с созданием российского флота.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4" name="Picture 8" descr="https://boevayaslava.ru/blog/content/images/2019/05/fro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749" y="2167420"/>
            <a:ext cx="4142235" cy="276149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4579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10">
            <a:hlinkClick r:id="rId4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7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DB64CA09-9A6B-4EE9-8632-0249D789CFEB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23222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64369" y="2327076"/>
            <a:ext cx="7127630" cy="185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Аттик главного входа данного здания украшен горельефом «Заведения в России флота». Здесь можно увидеть владыку морей Нептуна, который передает свой трезубец – символ власти над морями – царю Петру. Только изображение Петра не очень похоже на известные портреты царя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avatars.mds.yandex.net/get-zen_doc/920263/pub_5ca2992bdbb8aa00b4c4d542_5ca2af9ff4bebc00b35a3e0e/scale_120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810" y="2327076"/>
            <a:ext cx="4486910" cy="22650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8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4" name="Горизонтальный свиток 13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63248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04218" y="922789"/>
            <a:ext cx="7179792" cy="4790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данном здании в первое время хранилась первая коллекция Кунсткамеры.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Данная достопримечательность – это дом, изначально построенный для сподвижника Петра I, главы Адмиралтейства. Но, когда в 1718 году адмирал был казнен за организацию побега из России царевича Алексея Петровича, его дом отошел в собственность казны.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Недалеко от того места, где находится дом, располагалась территория на левом берегу Невы, где во времена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смолили лодки. 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4196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 внутренней планировки здания — полное сходство с центральной частью Большого Петергофского дворца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 находится по адресу: Ставропольская улица дом 9 </a:t>
            </a:r>
            <a:endParaRPr lang="ru-RU" sz="105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4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7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DB2BA5A7-AB3C-451B-B31E-C389621C83DE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824588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45331" y="1614112"/>
            <a:ext cx="6946668" cy="3629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6000"/>
              </a:lnSpc>
              <a:spcAft>
                <a:spcPts val="800"/>
              </a:spcAft>
            </a:pP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Кикины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палаты. Это здание изначально было построено для адмирала-советника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главы Адмиралтейства.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в разное время были размещены первая коллекция Кунсткамеры, личная библиотека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канцелярия,  лазарет и церковь лейб-гвардейского Конного полка ?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 несколько раз перестраивалось, было полностью восстановлен в стиле петровского барокко под руководством Ирины Бенуа)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Ныне здесь находится музыкальный лицей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7">
            <a:extLst>
              <a:ext uri="{FF2B5EF4-FFF2-40B4-BE49-F238E27FC236}">
                <a16:creationId xmlns:a16="http://schemas.microsoft.com/office/drawing/2014/main" xmlns="" id="{53991AF0-EE65-4F29-98A6-D59A476D67A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08468" y="2287367"/>
            <a:ext cx="4095750" cy="267716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4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9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8808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79962" y="1033986"/>
            <a:ext cx="7212037" cy="3909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в Петербурге знают, что здание Адмиралтейства находится в центре города, на берегу Невы. Это место, где начинали строить корабли при Петре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А в наше время можно увидеть «Адмиралтейство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в городе Кронштадте. Но ведь во время жизни царя Петра в Кронштадте не строили корабли?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Всем выдающимся  флотоводцам и мореплавателям будет отдана честь в парке «Остров фортов» в Кронштадте. Парк  открылся недавно на берегу Финского залива на острове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Котлин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Наибольший интерес у посетителей вызывает аллея, где каждому выдающемуся мореходу посвящен свой памятный знак.  Что написано на памятном знаке Петра Великого?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s14.stc.all.kpcdn.net/share/i/12/11521053/wr-96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522" y="1839760"/>
            <a:ext cx="4089485" cy="30398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770312" y="14579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50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8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A391FE31-7F19-44E3-A2FB-969953680DB1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403872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28602" y="1863508"/>
            <a:ext cx="6663395" cy="3116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память о великих морских полководцах в центре Кронштадта создали исторический парк, в котором можно увидеть бюсты и почтить память крупнейших флотских военачальников, первые из которых прославили флот России еще со времен Петр Вели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кого.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памятном знаке Петра Великого в историческом парке «Остров фортов» в Кронштадте написано: «Император Всероссийский, адмирал Петр Первый»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ФОТО 2021\Фото 2021\Аллея героев 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1521" y="2609851"/>
            <a:ext cx="4240557" cy="328515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B9D1F34B-93F5-46C0-9BEC-B1A8D55008B4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</a:t>
            </a:r>
            <a:r>
              <a:rPr lang="en-US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50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4" action="ppaction://hlinksldjump"/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326925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81725" y="359872"/>
            <a:ext cx="7232084" cy="4873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корабль создан в наше время в память об одном из первых больших кораблей, созданных при Петре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Только современный корабль ходить по морям, в отличии от своего предшественника, не может, утонет. Неужели мы разучились строить корабли?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корабль благодаря своим техническим превосходствам опередил пятидесятитысячные пушечные линейные корабли: «Рига», «Выборг», «</a:t>
            </a:r>
            <a:r>
              <a:rPr lang="ru-RU" sz="1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Пернов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»?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каком памятнике можно увидеть каменную копию собственноручного эскиза Петра I первого русского 54-пушечного линейного корабля?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Название этого судна после завершения его службы еще 7 раз будет передаваться от корабля к кораблю (это 4 парусных линейных корабля, а также одноимённые броненосец, транспорт Добровольного флота и линейный корабль).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памятник связан со знаменитой битвой 1709 г., произошедшей недалеко от одноименного украинского города – это был переломный момент Северной войны.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4traveler.ru/sites/default/files/user_images/travel/St.pt/pamyatnik_poltava/DSC0511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59218" y="2457371"/>
            <a:ext cx="3456094" cy="19432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3B5B571-0E05-4150-8534-F8B737637AF4}"/>
              </a:ext>
            </a:extLst>
          </p:cNvPr>
          <p:cNvSpPr txBox="1">
            <a:spLocks/>
          </p:cNvSpPr>
          <p:nvPr/>
        </p:nvSpPr>
        <p:spPr>
          <a:xfrm>
            <a:off x="770312" y="14579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5</a:t>
            </a: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A0174F5B-FAAB-444F-9B0C-1D85E2FBAF38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48778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27009" y="593576"/>
            <a:ext cx="6864989" cy="5069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Памятный знак кораблю  «Полтава» установлен на  Воскресенской набережной по проекту  скульптора   Александра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Таратынова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памятнике есть такие слова: «Первый российский 54-пушечный линейный корабль построенный в Санкт-Петербурге по проекту мастера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Федосея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Скляева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 участии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Спущен на воду в 1712 г.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«Полтава» – символ морской славы России. Его строительство на Адмиралтейских верфях послужило началом создания сильного линейного российского флота. Петр Первый лично проектировал этот корабль и принимал активное участие в его постройке.</a:t>
            </a:r>
            <a:b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В составе скульптурной композиции есть фрагмент, на котором представлен Собственноручный эскиз императора Петра I первого русского 54-пушечного линейного корабля «Полтава»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Файл:Памятный знак кораблю «Полтава» CIMG73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0642" y="2198370"/>
            <a:ext cx="3282315" cy="24612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6DB5B59-65FB-480A-B5EE-C19DEBB24AF1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6D05E75C-CF6C-4343-B54B-72A34B9F4323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592331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795888" y="1768000"/>
            <a:ext cx="6396111" cy="332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Эту необычную картину можно увидеть на лестнице одного научного учреждения.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Учреждение было открыто по указы Петра Великого.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Первым президентом учреждения был лейб-медик Петра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Л.Л.Блюментрост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 время здание этого научного учреждения располагается на набережной Невы, рядом с памятником великому русскому ученому, который и является создателем этой картины.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Картина не нарисована, а собрана.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www.culture.ru/storage/images/1e2ccbfb80ea182e3942570394863d9b/426b9b59468e611f6b70457e4fd79cb7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099" y="1767999"/>
            <a:ext cx="4911066" cy="31275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480FB76B-5C78-446E-A5B8-D8D09B6C0475}"/>
              </a:ext>
            </a:extLst>
          </p:cNvPr>
          <p:cNvSpPr txBox="1">
            <a:spLocks/>
          </p:cNvSpPr>
          <p:nvPr/>
        </p:nvSpPr>
        <p:spPr>
          <a:xfrm>
            <a:off x="770312" y="14579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5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CD1365EF-0852-450C-B456-4ECE3C4FD02C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27838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17284" y="330223"/>
            <a:ext cx="7074716" cy="555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лестнице в здании Академия наук на Университетской набережной находится мозаичное панно, собранной по технологии М.В. Ломоносова из кусочков разноцветного стекла. Название картины: «Полтавская баталия».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Выдающийся деятель российской науки Михаил Васильевич Ломоносов совершил немало открытий в сферах различных наук. Однако, ему не было чужда тяга к художественной деятельности, в частности  особому виду стеклоделия— варке так называемого глухого стекла. Такое стекло называется смальта, оно пригодно для  создания разнообразных мозаичных произведений. В загородной усадьбе Ломоносова, в селении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Усть-Рудица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была создана специальная мастерская для  изготовления смальт.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М. В. Ломоносов был первым в России человеком, который начал на собственном опыте и своими руками осваивать технику мозаичного набора. В специальной пристройке к дому ученого на Васильевском острове была открыта мастерская для набора мозаичных картин.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 время находятся энтузиасты, которые выступают с проектом возрождения усадьбы в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Усть-Рудице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стекольной фабрики при ней. </a:t>
            </a:r>
            <a:endParaRPr lang="ru-RU" sz="1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 Петр от АНИ\IMG2022030512023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6158" y="2290194"/>
            <a:ext cx="2514537" cy="33567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046D06AC-037C-4888-93D4-6C87E37CB5CE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557D44D8-4E2B-444C-BF56-B1CD8A5591B8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332684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04218" y="740380"/>
            <a:ext cx="7587780" cy="4496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здание знают все, но сколько бы ты не гулял по городу его не увидишь.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 расположен на первой улице Санкт-Петербурга.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Сроили здания за три дня.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 здание построили пленные шведские солдаты.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Построен дом из сосновых брёвен и разделено на две части. В одной половине находилась столовая, в другой кабинет владельца. Спальней служил очень маленький чулан около сеней.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Шесть лет Пётр I провёл в этом здании, но только в летний период, так как к холодной погоде сооружение не было приспособлено.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первое здание Санкт-Петербурга.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 деревянный, но, чтобы он был похож на каменный, его раскрасили «по кирпич».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https://www.kurortbest.ru/assets/images/piter1/domik-petra-i/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2127220"/>
            <a:ext cx="3734618" cy="23720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FE6AFCFF-3845-4249-A25F-E9745D4C6EDE}"/>
              </a:ext>
            </a:extLst>
          </p:cNvPr>
          <p:cNvSpPr txBox="1">
            <a:spLocks/>
          </p:cNvSpPr>
          <p:nvPr/>
        </p:nvSpPr>
        <p:spPr>
          <a:xfrm>
            <a:off x="770312" y="145793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kumimoji="0" lang="en-US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5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3FDB388A-B997-4331-B1AB-2A228A4F18FF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9238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47249" y="1327592"/>
            <a:ext cx="6766559" cy="3615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 Петра Первого, поскольку он маленький, его называют «домиком».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сохранности этого уникального строения, дом был сверху закрыт «каменным чехлом». Получился дом в доме.  Чтобы увидеть первый деревянный дом нужно сначала зайти в каменный.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Дом стоит на набережной, которая называется Петровской. Получается, что первой «улицей» нашего города была набережная Невы.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Данный музей стал первым в городе, который открылся для посетителей после Великой Отечественной войны. 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s://avatars.mds.yandex.net/get-zen_doc/1877575/pub_6015bc4fd3c91450c6455747_6015c82917d39f78df7c8621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638" y="2008467"/>
            <a:ext cx="4402095" cy="29347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6BB7D7AF-A342-4CAD-80FF-3C67EFBCC3D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1EC3B5BD-EF54-4202-97C6-9616BDAE17C0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622595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43244" y="1365469"/>
            <a:ext cx="7348756" cy="3322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памятник Петру Великому можно назвать самым большим в мире?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памятник имеет размеры 101,5 м, длина — 111,3 м, ширина — 97,6 м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украшен 112 колоннами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Назван памятник в честь святого монаха-отшельника, жившего за 13 столетий до рождения первого императора России.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Великий никогда здесь не бывал, но венчался Екатериной недалеко от того места, где  находится этот памятник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670D3A60-D69E-4517-9B0D-A6A050498189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54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C2C82400-FFC4-4BC7-B4AF-680D1841A071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400135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22166" y="586491"/>
            <a:ext cx="7155766" cy="4804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Исаакиевский собор.  Император Всероссийский Пётр I родился 9 июня 1672 года — в день памяти православной христианской церковью святого </a:t>
            </a:r>
            <a:r>
              <a:rPr lang="ru-RU" b="1" i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Исаакия</a:t>
            </a: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Далматского. Поэтому мы называем Исаакиевский собор – памятником Петру Великому.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первой, деревянной, версии данного храма 19 февраля 1712 года произошло венчание Петра I и Екатерины Алексеевны, его второй супругой.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было четыре версии данного собора. Автором последнего собора стал французский архитектор Анри </a:t>
            </a:r>
            <a:r>
              <a:rPr lang="ru-RU" b="1" i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Луии</a:t>
            </a: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Огюст </a:t>
            </a:r>
            <a:r>
              <a:rPr lang="ru-RU" b="1" i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Рикар</a:t>
            </a: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де </a:t>
            </a:r>
            <a:r>
              <a:rPr lang="ru-RU" b="1" i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Монферран</a:t>
            </a: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(в России его звали Августом </a:t>
            </a:r>
            <a:r>
              <a:rPr lang="ru-RU" b="1" i="1" dirty="0" err="1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Августовичем</a:t>
            </a: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и  Августином Антоновичем.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подняться на колоннаду собора и посмотреть сверху на творения Петра Великого,  надо преодолеть 262 ступеньки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s://i.pinimg.com/originals/bc/14/23/bc1423312b4969f54b38a255d9b15aa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202" y="2053883"/>
            <a:ext cx="4329016" cy="3048533"/>
          </a:xfrm>
          <a:prstGeom prst="rect">
            <a:avLst/>
          </a:prstGeom>
          <a:noFill/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F9E3168-2B88-438F-BBED-496E04783B7C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D9ED6118-3378-4C68-B15C-C54B6577857D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49485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645244" y="1717032"/>
            <a:ext cx="6660859" cy="301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памятник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создан гораздо раньше, чем знаменитый «Медный всадник».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был установлен по воле сына императора Петра 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Создатель памятника – отец великого архитектора, работавшего в Санкт-Петербурге при правлении дочери Петра Великого.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Пьедестал памятника украшают барельефы, отображающие победные битвы Петра Великого, на одном барельефе изображен рак, на другом – лев. 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https://4traveler.ru/sites/default/files/user_images/travel/St.pt/arch_3/DSC002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115" y="2290194"/>
            <a:ext cx="4741688" cy="26677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575A0C3B-2696-49B5-810C-549164E83A90}"/>
              </a:ext>
            </a:extLst>
          </p:cNvPr>
          <p:cNvSpPr txBox="1">
            <a:spLocks/>
          </p:cNvSpPr>
          <p:nvPr/>
        </p:nvSpPr>
        <p:spPr>
          <a:xfrm>
            <a:off x="770312" y="169587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2B60C346-2A7F-4EEE-B927-83BF806DA5FF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157324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89452" y="1518605"/>
            <a:ext cx="6902548" cy="3512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Петр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на Кленовой аллее у Михайловского замка.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Скульптор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Бартоломео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Карло Растрелли – отец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Франческо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Баротломео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Растрелли, строившего шикарные дворцы для императрицы Елизаветы Петровны.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барельефах пьедестала изображены «Полтавская баталия» (изображение знака зодиака «Рак», напоминает, что битва произошла в июне месяце) и «Битва при Гангуте» (знак «Лев» напоминает, что морское сражение было в августе)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https://avatars.mds.yandex.net/get-zen_doc/3324118/pub_5ebaf582a941087855d4603e_5ebaff10948eef66e4bc177f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009" y="2242114"/>
            <a:ext cx="4228551" cy="31714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B8D6E8BA-0483-4F4B-BFD8-87F7BB34A907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DEFE0312-8940-43CB-88AC-35E7DF462B02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930482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234730" y="1216072"/>
            <a:ext cx="6806266" cy="3845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находится первая триумфальная арка  России?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Кто автор Петровских ворот, возведенных  в честь освобождения Невских земель от шведов?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древней традиции, при взятии городов победителям отдавались ключи от главных въездных ворот. А существуют ли такие ключи в Санкт-Петербурге?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Какова толщина стен Петровских ворот?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честь кого триумфальные ворота названы «Петровскими»?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верхней части ворот есть барельеф «Низвержение Симона-волхва апостолом Петром». Где на этом барельефе можно предполагать изображение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://eternal-city.ru/wp-content/uploads/2017/01/petr-i-sim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751" y="1888426"/>
            <a:ext cx="2489237" cy="153641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39DF8CB3-F5F2-40B1-B88F-8DC53D3DD8EC}"/>
              </a:ext>
            </a:extLst>
          </p:cNvPr>
          <p:cNvSpPr txBox="1">
            <a:spLocks/>
          </p:cNvSpPr>
          <p:nvPr/>
        </p:nvSpPr>
        <p:spPr>
          <a:xfrm>
            <a:off x="770312" y="169587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2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76DD84B9-60DD-4305-BAE5-995154EE2A91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1251" y="1888426"/>
            <a:ext cx="1706880" cy="22752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C:\Users\Евгений\Desktop\ГРАД ПЕТРОВ  ГРАД ПЕТРОВУ\Фото Петр от АНИ\IMG2022030513010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1" y="3743815"/>
            <a:ext cx="1715193" cy="228619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14545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8100" y="1104280"/>
            <a:ext cx="7183900" cy="4330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Первой триумфальной аркой России является Петровские ворота Петропавловской крепости </a:t>
            </a:r>
            <a:endParaRPr lang="ru-RU" sz="1200" b="1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Автор этой триумфальной арки – Доменико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Трезини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400" b="1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«Ключами т Петербурга» принято считать ключи от Петровских ворот. Но Санкт-Петербург никогда не сдавался и никогда не пустит врага на свою территорию</a:t>
            </a:r>
            <a:endParaRPr lang="ru-RU" sz="1200" b="1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Толщина куртины (стены) у Петровских ворот составляет в 20 метров.</a:t>
            </a:r>
            <a:endParaRPr lang="ru-RU" sz="1400" b="1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Ворота назвали в честь небесного покровителя Петра I, на что указывала размещённая в средней части сооружения большая статуя апостола Петра с ключами в руках. </a:t>
            </a:r>
            <a:endParaRPr lang="ru-RU" sz="1400" b="1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Полагают, что человек в одежде древнеримского полководца, стоящий справа от изображенной вдалеке крепости,  — Петр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400" b="1" i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9458" name="Picture 2" descr="https://avatars.mds.yandex.net/get-zen_doc/3414416/pub_5eea1ff7a6affa041145414a_5eea289ab03e15396c85500f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4396" y="2234869"/>
            <a:ext cx="3485289" cy="26139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FB262519-5928-4541-BD64-8AFD0D659CC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56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60C8F14C-51FF-4BBD-B6DF-E1364BC62A4A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75886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0" y="1327592"/>
            <a:ext cx="6637268" cy="301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Какова судьба скульптуры «Петр, спасающий моряков в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Лахте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Леопольда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Адольфовича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Бернштама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сюжет скульптуры связан с судьбой первого императора России?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Будет ли восстановлен памятник «Петр, спасающий моряков Лахте»?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находится еще одна восстановленная скульптура Леопольда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Адольфовича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Бернштама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известная по фразе «Я держу на руках всю Францию»?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upload.wikimedia.org/wikipedia/commons/9/95/Peter_I_rescues_fishermen_in_Lahta_in_172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7109" y="1631364"/>
            <a:ext cx="2588870" cy="39762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345304E5-0AB6-434D-A01C-76D459201E0E}"/>
              </a:ext>
            </a:extLst>
          </p:cNvPr>
          <p:cNvSpPr txBox="1">
            <a:spLocks/>
          </p:cNvSpPr>
          <p:nvPr/>
        </p:nvSpPr>
        <p:spPr>
          <a:xfrm>
            <a:off x="770312" y="169587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A6C6E3EC-6A91-412A-85CB-D452C8B1A8C6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805344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33104" y="526569"/>
            <a:ext cx="6958896" cy="555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Произведение  Леопольда </a:t>
            </a:r>
            <a:r>
              <a:rPr lang="ru-RU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Адольфовича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Бернштама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Петру, спасающему моряков, более ста лет назад был установлен на Адмиралтейской	 набережной Невы, на том месте, где ныне находится скульптура «Петр-Плотник. Памятник Петру-спасителю был утрачен.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Сюжет памятника, как считаю специалисты, исторически правдив: Император, будучи в поселке </a:t>
            </a:r>
            <a:r>
              <a:rPr lang="ru-RU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Лахта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помогал спасать терпящих бедствие моряков. По мнению историков Петр тогда простудился и вскоре скончался.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утвердил проект восстановления памятника  Петру спасителю рядом с формируемым комплексом у небоскреба </a:t>
            </a:r>
            <a:r>
              <a:rPr lang="ru-RU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Лахта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-центр (только почему-то Петр будет спасать двух моряков, а не трех, как у </a:t>
            </a:r>
            <a:r>
              <a:rPr lang="ru-RU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Л.Бернштама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скульптурная композиция Л. </a:t>
            </a:r>
            <a:r>
              <a:rPr lang="ru-RU" sz="1600" b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Бернштама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«Петр I с малолетним Людовиком XV на руках» была создана в память о реальном событии – встрече Петра и семилетнем французским королем Людовиком </a:t>
            </a:r>
            <a:r>
              <a:rPr lang="en-US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XV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Легенда гласит, что, подняв мальчика на руки, Петр Алексеевич крикнул «В моих руках </a:t>
            </a:r>
            <a:r>
              <a:rPr lang="ru-RU" sz="16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</a:t>
            </a:r>
            <a:r>
              <a:rPr lang="ru-RU" sz="16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вся Франция». Скульптуру установили в Петергофе, потом она была утрачена во время войны, в наше время восстановлена (зимой доступ к скульптуре, к сожалению, закрыт). </a:t>
            </a:r>
            <a:endParaRPr lang="ru-RU" sz="1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pbs.twimg.com/media/DFGYmghXYAA4Yn7.jpg:lar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5523" y="2323751"/>
            <a:ext cx="2172553" cy="33425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EEAE2322-BAE1-4EF3-B6A0-2D629190370C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24A4BC06-D206-42EC-A600-7BD56EA079D5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721340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810005" y="962680"/>
            <a:ext cx="7000995" cy="418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в Санкт-Петербурге собрана самая значительная коллекция предметов, принадлежавших царю, а также отображающих этапы его жизни.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этом музее выставлена «Восковая персона», созданная Бартоломео Карло Растрелли (из воска были выполнены лицо, кисти рук, ступни ног, сама же фигура была изготовлена из дерева, при этом руки и ноги можно сгибать на шарнирах).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посетители могут увидеть вещи, созданные самим Петром Алексеевичем, например, большую люстру, изготовленную из слоновой и мамонтовой кости, панциря черепахи и черного дерева. В ее создании принимал участие царь Петр, собственноручно выточивший для люстры ряд деталей.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http://visualrian.ru/images/old_preview/45/51/455108_previe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0930" y="1476462"/>
            <a:ext cx="3032670" cy="42613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AE02E32-9812-4CFC-961F-1A8793EE73E9}"/>
              </a:ext>
            </a:extLst>
          </p:cNvPr>
          <p:cNvSpPr txBox="1">
            <a:spLocks/>
          </p:cNvSpPr>
          <p:nvPr/>
        </p:nvSpPr>
        <p:spPr>
          <a:xfrm>
            <a:off x="770312" y="169587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50DF15CE-CF56-4929-B061-5449915E28FE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189660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18620" y="1065401"/>
            <a:ext cx="6722377" cy="4683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После смерти императора Петра Первого при Кунсткамере был организован «Кабинет Петра Великого», куда были собраны его личные вещи, документы, инструменты. В дальнейшем «Кабинет» пополнялся материалами, дающими представление о различных сторонах жизни русского общества в петровский период, о большом подъеме экономики и культуры страны, о развитии науки, техники и искусства. </a:t>
            </a:r>
            <a:endParaRPr lang="ru-RU" sz="11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 честь 350-летия первого императора России </a:t>
            </a:r>
            <a:r>
              <a:rPr lang="ru-RU" sz="1400" b="1" i="1" kern="1800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 Государственном Эрмитаже открыли Галерею Петра Великого. </a:t>
            </a: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Собрать мемориальные вещи Петра I, чтобы создать его галерею, хотел еще праправнук Петра  —  император Николай I. </a:t>
            </a:r>
            <a:endParaRPr lang="ru-RU" sz="11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Внимание посетителей привлекает уникальный восковой портрет Петра, созданный </a:t>
            </a:r>
            <a:r>
              <a:rPr lang="ru-RU" sz="14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Бартоломео</a:t>
            </a: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Карло Растрелли по прижизненной маске, снятой с лица императора, и покрытый париком, сделанным из его собственных волос. </a:t>
            </a:r>
            <a:endParaRPr lang="ru-RU" sz="11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sz="14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создании памятной галереи в Эрмитаже были собраны подлинные вещи из других петербургских дворцов и загородных резиденций: это одежда императора, инструменты, научные приборы, его собственноручные изделия, личные вещи (включая небольшой карандашик), походная аптечка, артефакты, которые он коллекционировал, дав начало Кунсткамере, и многое другое. </a:t>
            </a:r>
            <a:endParaRPr lang="ru-RU" sz="105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Зал № 158. Вид экспозиции. Фото: Софья Багдасарова/The Art Newspaper Russia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689" y="2377086"/>
            <a:ext cx="3271155" cy="210382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A0AF79A4-CF95-46FE-A771-040011FF596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58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D0611960-A667-49BC-9507-2FC67020D3CF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93898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146977" y="2124222"/>
            <a:ext cx="7099493" cy="2133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на территории Санкт-Петербурга памятники, в создании которых было использовано творение француженки Мари-Анна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вылепившей лицо первого императора для знаменитого «Медного всадника»?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связан этот памятник с деяниями Петра Великого?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Возможны ли случаи, когда памятники снимают, а потом вновь устанавливают?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7E98F148-4D6A-4031-89D9-2DECF34782D4}"/>
              </a:ext>
            </a:extLst>
          </p:cNvPr>
          <p:cNvSpPr txBox="1">
            <a:spLocks/>
          </p:cNvSpPr>
          <p:nvPr/>
        </p:nvSpPr>
        <p:spPr>
          <a:xfrm>
            <a:off x="770312" y="2124222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59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EF72F730-1F92-4F51-B216-055066E07C9B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736234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93452" y="1518605"/>
            <a:ext cx="6898545" cy="3219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участии Петра Великого в Санкт-Петербурге был создан яхт-клуб «Невская флотилия».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Крестовском острове был установлен памятник-бюст «Петру I основателю Российского флота» у Яхт-клуба.  Скульптор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А.Н.Соколов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вылепил его по  оригиналу Мари-Анны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для «Медного всадника».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был открыт, но позже демонтирован. Ныне на этом месте можно увидеть копию восстановлен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ого памятника Петру  I.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s://spbcult.ru/documents/archives/107425-%D0%91%D1%8E%D1%81%D1%82%20%D0%9F%D0%B5%D1%82%D1%80%D0%B0%20%D0%BD%D0%B0%20%D0%9A%D1%80%D0%B5%D1%81%D1%82%D0%BE%D0%B2%D1%81%D0%BA%D0%BE%D0%BC%20%D0%BE%D1%81%D1%82%D1%80%D0%BE%D0%B2%D0%B5_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8928" y="2066145"/>
            <a:ext cx="2605744" cy="33947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15E5ACC9-195A-4100-96DB-0BABBCFD4E0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59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BFDB9C20-B36C-4F4F-8E00-6C86A4F060ED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522778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2" y="1348821"/>
            <a:ext cx="6637268" cy="33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Санкт-Петербурге есть музей, в котором демонстрируются экспонаты, появившиеся раньше, чем редкости Кунсткамеры.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 открытием здания по всей России инициировали сбор «достопамятных» и «курьезных» орудий.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Заведовать данной достопримечательностью был назначен майор артиллерии С. Л.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Бухвостов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легендарный «первый российский солдат» «потешных» войск юного Петра, зачисленный в Преображенский полк за 16 лет до основания Санкт-Петербурга.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https://cdn.fishki.net/upload/post/2018/05/10/2594180/2c0136240b7e0983637cd9348ed2bac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2025944"/>
            <a:ext cx="4341495" cy="3256280"/>
          </a:xfrm>
          <a:prstGeom prst="rect">
            <a:avLst/>
          </a:prstGeom>
          <a:noFill/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7915C827-39C4-407A-A74C-3536D3769E33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A3B18212-8A0E-4AED-93ED-36343ECB773F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10379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6674" y="641923"/>
            <a:ext cx="6915323" cy="472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Цейхгауз на немецком языке, арсенал – на французском, на русском – Оружейный дом. Это основа  Военно-исторического музея артиллерии, инженерных войск и войск связи</a:t>
            </a:r>
            <a:r>
              <a:rPr lang="ru-RU" b="1" i="1" baseline="300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(Артиллерийский музей). Основан был по распоряжению царя в Санкт-Петербурге. Какой же музей следует называть «первым»?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   Днем рождения Военно-исторического музея артиллерии, инженерных войск и войск связи считается 29 августа 1703 г., когда на территории Петропавловской крепости по личному указанию Петра I был построен специальный Цейхгауз для хранения старинных артиллерийских орудий. Вначале это было небольшое деревянное здание, затем — кирпичное. Туда доставлялись на хранение «для памяти на вечную славу» отечественные и трофейные артиллерийские орудия, представляющие историческую ценность. 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21506" name="Picture 2" descr="https://img-fotki.yandex.ru/get/5101/84064482.16e/0_9d87e_8c402afb_X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41" y="2138619"/>
            <a:ext cx="4440477" cy="29574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4AF37F5-A6AB-46B6-A856-87DAFA1165D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76AB7CDC-049C-4F14-A81A-92B9EB7A48C4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220938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16662" y="1948395"/>
            <a:ext cx="6916613" cy="33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ли в Санкт-Петербурге обнаружить памятники близнецы?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Кто автор памятника Петру Великому, который установлен в Нижнем парке Петергофа?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Какой из трех памятников похож на скульптуру Петра в Петергофе: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А). Памятник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Большом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Сампсониевском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проспекте (напротив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Сампсониевского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собора);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Б). Памятник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Наличной улице;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С). Памятник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городе Шлиссельбурге (у причала)?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ic.pics.livejournal.com/dayler/1346154/6212/6212_original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3212" y="1812729"/>
            <a:ext cx="3305908" cy="40228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7A26DE3-A861-4585-90E1-E21972052493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3">
            <a:hlinkClick r:id="rId4" action="ppaction://hlinksldjump"/>
            <a:extLst>
              <a:ext uri="{FF2B5EF4-FFF2-40B4-BE49-F238E27FC236}">
                <a16:creationId xmlns:a16="http://schemas.microsoft.com/office/drawing/2014/main" xmlns="" id="{2420EC5A-3970-4E9B-B25D-793A31F93B78}"/>
              </a:ext>
            </a:extLst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12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36F3EFAE-6A79-4B75-AC0A-DA9F7308417E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71245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43600" y="2084786"/>
            <a:ext cx="5064369" cy="2688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20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Скульптуры  Петра Великого в  Нижнем парке Петергофа, а также напротив </a:t>
            </a:r>
            <a:r>
              <a:rPr lang="ru-RU" sz="2000" b="1" i="1" dirty="0" err="1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Сампсониевского</a:t>
            </a:r>
            <a:r>
              <a:rPr lang="ru-RU" sz="20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собора на Большом </a:t>
            </a:r>
            <a:r>
              <a:rPr lang="ru-RU" sz="2000" b="1" i="1" dirty="0" err="1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Сампсониевском</a:t>
            </a:r>
            <a:r>
              <a:rPr lang="ru-RU" sz="20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проспекте  и  у причала в городе Шлиссельбурге одинаковы. Их автором является замечательный скульптор Марк </a:t>
            </a:r>
            <a:r>
              <a:rPr lang="ru-RU" sz="2000" b="1" i="1" dirty="0" err="1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Антокольский</a:t>
            </a:r>
            <a:r>
              <a:rPr lang="ru-RU" sz="2000" b="1" i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i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Евгений\Desktop\ГРАД ПЕТРОВ  ГРАД ПЕТРОВУ\БЕРУ\IMG202203061240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123" y="2432809"/>
            <a:ext cx="2130066" cy="27841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530" name="Picture 2" descr="https://img0.liveinternet.ru/images/attach/c/2/73/899/73899860_Pamyatnik_Petru_I_Bolshoy_Sampsonievskiy_p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0877" y="2432808"/>
            <a:ext cx="2088120" cy="27841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14C18ED6-BD1A-44A9-BB4A-465A5F7571DC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1" name="Горизонтальный свиток 10">
            <a:hlinkClick r:id="rId5" action="ppaction://hlinksldjump"/>
            <a:extLst>
              <a:ext uri="{FF2B5EF4-FFF2-40B4-BE49-F238E27FC236}">
                <a16:creationId xmlns:a16="http://schemas.microsoft.com/office/drawing/2014/main" xmlns="" id="{2C7F403D-F3FB-474C-A579-C2C99E2590FB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565766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2" y="1183460"/>
            <a:ext cx="6637268" cy="389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Самый старый из подобных объектов в городе, был построен в 1703 г. у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Люст-гольма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(или у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Люст-эйланда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Первоначально носил имя Петра, затем назван именем брата Петра Первого, как и равелин, и ворота Петропавловской крепости?</a:t>
            </a: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строительства объекта первоначально использовались плашкоуты (понтоны).</a:t>
            </a: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Ранее был разводным и подъемным, ныне нет.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Переброшен не через реку или канал, а через пролив.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 мая 2003 г. рядом появился объект, который напоминает о названии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Енисаари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modamix.net/wp-content/uploads/2019/09/ioannovskiy-most-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234" y="1816425"/>
            <a:ext cx="2528936" cy="187442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CB889DD8-0669-4054-B18A-C4844E94BB15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62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2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3CE34D29-39E5-4A0C-AB8A-C3750234341D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9248" y="1816425"/>
            <a:ext cx="1560195" cy="20802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 descr="C:\Users\Евгений\Desktop\ГРАД ПЕТРОВ  ГРАД ПЕТРОВУ\Фото Петр от АНИ\IMG2022030512583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6788" y="3771554"/>
            <a:ext cx="1694815" cy="22593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693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55212" y="1564568"/>
            <a:ext cx="6536788" cy="3601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Иоанновский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мост через Кронверкский пролив, соединяющий Петроградский и Заячий острова у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Иоанновских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ворот и равелина Петропавловской крепости. Остров по-фински назывался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Енисаари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т.е. заячий, а шведы этот остров называли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Люст-гольм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(или у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Люст-эйланд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что в переводе – Весёлый остров (Весёлая земля). На старую опору моста установили скульптуру зайца, которого петербуржцы прозвали 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Аресний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(по созвучию с финским названием острова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Енисаари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Может посчитаете, сколько же зайцев «живёт» на Заячьем острове?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ФОТО 2021\Для печати основа\IMG_20211008_1720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767" y="2233704"/>
            <a:ext cx="3858065" cy="29322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A808B15-0AB7-480C-913D-FA127AF7A6B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8D078272-AC7D-436F-B03A-F1C6A2ABDB78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355928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71831" y="1992925"/>
            <a:ext cx="6991643" cy="33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можно налущим образом разглядеть лицо императора Петра Великого, которое вылепила для памятника «Медный всадник» Мари-Анна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скульптор добилась идеального портретного сходства с ликом Петра Великого?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 какого материалы сделана голова?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чем особенность изображенных скульптором зрачков Петра? 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 изготовление части этого объекта скульптор Мари- Анна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Колло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получила звание члена Российской Академии художеств и пожизненную пенсию.</a:t>
            </a:r>
            <a:endParaRPr lang="ru-RU" sz="105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IMG_072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0693" y="2109906"/>
            <a:ext cx="2473143" cy="30738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44D2C6A7-E582-4AD0-AE70-9C78869601BF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2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7828C1CD-0650-4A9F-A9B4-2667961C1EE8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48207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852160" y="1180788"/>
            <a:ext cx="6339838" cy="4482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Оригинал гипсовой модели головы «Медного всадника» хранится в Русском музе (на главной лестнице Михайловского дворца).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этикетке надпись: «Мари-Анна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Модель головы памятника Петру I в С.-Петербурге работы Фальконе. "Голова" 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Мари-Анна добилась сходства своей модели с портретом Петра Великого, используя маску, которую создал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Бартоломео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Карло Растрелли. Императрица Екатерина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высоко оценила работу скульптора.   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Зрачки глаз модели вылеплены в форме сердечек: этим скульптор добилась игры света в зрачке, что придает взгляду естественную живость. 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Фото Петр от АНИ\IMG202203051025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1630" y="2217168"/>
            <a:ext cx="2158822" cy="259590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32DC46FD-DC89-4ADC-A205-5D70642EB22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62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0DDD2E59-8CEA-419E-B136-AB85A1D2443F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841257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31146" y="1481511"/>
            <a:ext cx="5819309" cy="389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Памятник Петру установлен в Кронштадте?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Памятник Петру I стал третьим по очереди открытия памятником Петр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Санкт-Петербурге. Можете назвать два предыдущих? Чем отличается данный памятник от них?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Кто автор памятника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Кронштадте? Кому было доверено руководить отливкой памятника? 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какой период жизни монументально изображен Петр Алексеевич? Как это можно определить?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каком месте находится памятник?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://visit-petersburg.ru/media/uploads/album/536/album_cover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3" y="1910753"/>
            <a:ext cx="4218108" cy="281224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D94EACEB-DCBC-4E04-BF78-F2E152C29659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63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2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FF393009-5ED8-4B1A-A479-5489550A176F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6811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66950" y="259054"/>
            <a:ext cx="6946859" cy="5820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 – основатель Кронштадта, также как и Санкт-Петербурга, Сестрорецка, Петергофа, Колпино, Царского Села (г. Пушкина) и других городов.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Первыми были установлены памятник Медный Всадник (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Э.Фальконе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 др.) и «Прадеду правнук» (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Б.К.Растрелли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Два первых памятника были конные, в Кронштадте установили памятник Петру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полный рост  (высота скульптуры – 4,57 метра).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памятника выполнил французский скульптор Теодор-Жозеф-Наполеон Жак.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Бронзовую скульптуру отливали в литейной мастерской в Академии художеств. Руководил отливкой Петр Карлович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Клодт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царе мундир Преображенского полка и высокие ботфорты. В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таком мундире с лентой ордена Андрея Первозванного Петр был в день Полтавской битвы. Правой ногой Пётр топчет флаг неприятеля. Под скульптурой царя – бронзовый декоративный картуш с надписью «1709».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Памятник Петру I был установлен в центре открытой местности у Арсенала, где проводились 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парады и строевые учения солдат и матросов Кронштадта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Позже, вокруг монумента был создан Петровский парк. </a:t>
            </a:r>
            <a:endParaRPr lang="ru-RU" sz="1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4F768A57-D79E-4848-83F1-2ABE0461D22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63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3" action="ppaction://hlinksldjump"/>
            <a:extLst>
              <a:ext uri="{FF2B5EF4-FFF2-40B4-BE49-F238E27FC236}">
                <a16:creationId xmlns:a16="http://schemas.microsoft.com/office/drawing/2014/main" xmlns="" id="{A42403D3-6971-402F-B102-68CE0E7DD8C8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08434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37776" y="112976"/>
            <a:ext cx="7754224" cy="567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каком районе Санкт-Петербурга археологи обнаружили следы самого раннего поселения древних людей, проживавших здесь три тысячи лет назад?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Рядом с этим поселком находится особо охраняемый природный объект Санкт-Петербурга, в названии которого упоминается имя первого императора России?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Происхождение этого объекта связано историей создания самого знаменитого монументального памятника В Санкт-Петербурге.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находился огромный валун, который местные жители дали ему, поскольку в него при грозе попала молния. 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легенде, Петр Алексеевич, бывая в данном районе, поднимался на это огромный валун, чтобы осмотреть окрестности. 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Какой еще памятник в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Лахте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может напомнить о том, что с этом старинном поселении неоднократно бывал Петр </a:t>
            </a:r>
            <a:r>
              <a:rPr lang="en-US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  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недалеко от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Лахты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лесном массиве есть охраняемый природный объект Санкт-Петербурга с названием «Перовский пруд»?</a:t>
            </a:r>
            <a:endParaRPr lang="ru-RU" sz="1050" i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4traveler.ru/sites/default/files/user_images/travel/St.pt/grom_kamen/DSC0377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628" y="2058869"/>
            <a:ext cx="3765148" cy="22678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42705CE7-128D-4CBC-AF83-2560CF52E952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64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04DAE25D-585C-4B30-8B47-E60293C9C7AA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760879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02510" y="543250"/>
            <a:ext cx="6789490" cy="5363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северном берегу Финского залива есть пруд, который называется Петровским. Впадина пруда образовалась после того, как отсюда был вывезен Гром-камень – фрагмент скалы, ставшей пьедесталом для самого знаменитого памятника города – «Медный всадник». Добраться до пруда сложно (он находится среди болотистой местности, его окружают корпуса различных промышленных предприятий). Но город внес это объект в список особо ценных. 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Некоторые  люди полагают, что Петр Великий, когда бывал в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Лахте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поднимался на этот гранитный валун, чтобы осмотреть окрестности (правда, версия весьма сомнительна).</a:t>
            </a:r>
            <a:endParaRPr lang="ru-RU" sz="12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поселке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Лахта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 берегу Финского залива есть Церковь святого апостола Петра. Она была возведена боле века назад, возможно, на том месте, где еще в петровское время была возведена часовня в честь военных подвигов России в Северной войне. </a:t>
            </a:r>
            <a:endParaRPr lang="ru-RU" sz="12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Вид на храм с юго-запад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370" y="2155971"/>
            <a:ext cx="2543407" cy="33954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D365E7CF-2D44-4064-8785-0C88AF89A125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64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18C00D24-16C2-433F-A5F0-54F24DC81E8C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60125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17590" y="1547862"/>
            <a:ext cx="6874410" cy="33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Какую крепость пришлось брать с боем русским войскам, чтоб открыть себе проход по Неве к Балтийскому морю?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давно в месте впадения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Охты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Неву поселились первые люди?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Как назывались шведский город, крепость и порт,  которые находились в месте впадения реки 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Охты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Неву?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Петр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повелел называть отвоеванное у шведов место?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какого события была выбита медаль «</a:t>
            </a:r>
            <a:r>
              <a:rPr lang="ru-RU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Небываемое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бывает»?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ttps://topwar.ru/uploads/posts/2020-02/1581435001_ivers15_r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312" y="1606586"/>
            <a:ext cx="3850005" cy="385000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16E84C96-FE0A-45F5-A6CF-10432AD1B88F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65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2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7386045F-4EB9-406A-8E21-8511932040A7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80119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33103" y="731869"/>
            <a:ext cx="6784758" cy="5299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Русские войска вернули себе крепость на острове Ореховом. Этот остров находится в том месте, где из Ладожского озера вытекает река Нева. Здесь с древности находилась русская крепость. Но шведы завоевали ее и переименовали в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Нотебург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После возвращения крепости  Петр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прибил к ее воротам ключ, с этого времени город рядом с крепостью зовется Шлиссельбург (что по-русски значит «Ключ-город»).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На месте впадения реки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Охты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Невы люди поселились еще 5 тысяч лен назад (это одно из мест Санкт-Петербурга, которое раньше всего было заселено).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месте, где в древности находилось русское  поселение Невское устье, шведы захватив эти земли выстроили   здесь город, крепость и порт. Крепость называлась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(или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Ниеншанц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Место, где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Охта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впадает в Неву стали называть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Шлотбург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(«Замок-город»)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Медаль была выпущена в честь захвата двух военных шведских кораблей русскими войсками на малых лодках при взятии крепости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Ниеншанц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1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upload.wikimedia.org/wikipedia/commons/thumb/1/1b/Memorial_Nyenschantz_02.jpg/279px-Memorial_Nyenschantz_02.jpg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6814" y="2047687"/>
            <a:ext cx="3947869" cy="32016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7A8EDB05-ECE2-4E71-A7C6-878AB8C620C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65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5" action="ppaction://hlinksldjump"/>
            <a:extLst>
              <a:ext uri="{FF2B5EF4-FFF2-40B4-BE49-F238E27FC236}">
                <a16:creationId xmlns:a16="http://schemas.microsoft.com/office/drawing/2014/main" xmlns="" id="{B4C2F55A-9D80-4178-9CB4-611D8C721F8B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261887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94788" y="1474394"/>
            <a:ext cx="6627303" cy="272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появился первый Эрмитаж?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 переводе на русский язык означает слово «Эрмитаж»?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в России появилось первое здание, которое получило название «Эрмитаж»?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во времена Петра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у Эрмитажа всегда пахло вкусной едой?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гостей могли уместиться за столом в Зале на втором этаже?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80377ACA-06E6-4D69-AC4D-8AEB6F6ED59D}"/>
              </a:ext>
            </a:extLst>
          </p:cNvPr>
          <p:cNvSpPr txBox="1">
            <a:spLocks/>
          </p:cNvSpPr>
          <p:nvPr/>
        </p:nvSpPr>
        <p:spPr>
          <a:xfrm>
            <a:off x="862591" y="205711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66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2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A45D0225-D9A5-4E65-8CB7-9B56E33B9C91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62332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95888" y="1812211"/>
            <a:ext cx="6175717" cy="323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Слово «Эрмитаж» можно перевести как «уединенное место, жилище отшельника».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в России Эрмитаж появился в Петергофе: он был построен по указу Петра I в Нижнем парке. 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двухэтажным павильоне, на нижнем этаже находились повара, готовившие блюда. Угощения на подъемниках доставлялась на верхний этаж. Стол в небольшом строении был рассчитан на 14 человек</a:t>
            </a:r>
            <a:endParaRPr lang="ru-RU" sz="1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www.tourtransservice.ru/storage/source/1/sv5yHX6H6XcasawvcH-7dLsD33OFXOoK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4847" y="1937873"/>
            <a:ext cx="5240655" cy="348869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25215611-44A1-4142-857F-7E97243443E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66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D7132E53-20F9-4427-8701-94BA37BBACFE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156689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54730" y="1505244"/>
            <a:ext cx="6407970" cy="301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Петроградская сторона – район Санкт-Петербурга, где, собственно, началась история города. Здесь немало мест связаны с жизнью и деяниями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</a:t>
            </a:r>
            <a:endParaRPr lang="ru-RU" sz="105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Этот скульптурный портрет, возможно, сразу и не заметишь. Во-первых, чтобы увидеть его нужно смотреть вверх, во-вторых, все прибывающие к этому месту отвлекаются на один огромный объект, расположенный на воде. Какая надпись под портретом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 </a:t>
            </a:r>
            <a:endParaRPr lang="ru-RU" sz="105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CC65E096-4641-4CD0-B7E0-FFB52955B5EC}"/>
              </a:ext>
            </a:extLst>
          </p:cNvPr>
          <p:cNvSpPr txBox="1">
            <a:spLocks/>
          </p:cNvSpPr>
          <p:nvPr/>
        </p:nvSpPr>
        <p:spPr>
          <a:xfrm>
            <a:off x="862591" y="205711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67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20AE7EDD-CFF0-4741-8886-FD79A28E4403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944422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6675" y="740380"/>
            <a:ext cx="6915323" cy="5069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Бронзовый бюст Петра I находится в нише третьего этажа здания Нахимовского училища.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скульпторы Василий Кузнецов создал ее по эскизам Александра Бенуа.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Здание, на котором размещается бюст строилось к 200-летию Санкт-Петербурга как «Училищный дом имени Петра Великого». Но успели начать строительство лишь к 200-летию Полтавской победы. По окончании строительства здесь находилось училище, потом школа. С времени Великой отечественной войны в здании располагается Нахимовское училище.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 бюстом надпись: 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«Отцу отечества».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Напротив «училищного дома» на вечную стоянку поставлен знаменитый корабль русского флота «Аврора» - один из «проа-правнуков дедушки русского флота»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s://fs3.fotoload.ru/f/0718/1531751879/e22f9fae5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9244" y="2357306"/>
            <a:ext cx="3965111" cy="31587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EBE9DBD2-E309-40FA-A5BD-3C3F9244E1D6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67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37002799-0BA2-4F91-BDD3-D016CAF1962E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2514603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15951" y="312200"/>
            <a:ext cx="7276049" cy="5559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Уникальное деревянное строение, чудом сохранившееся с петровских времен.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Такие строения располагались в разных направлениях от молодого Санкт-Петербурга. Они служили путевыми домами для царя и его свиты, назывались путевыми дворцами.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самая ранняя постройка в районе поселка Стрельна.  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преданию, именно здесь по указу Петра впервые в России был посажен картофель.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этом здании </a:t>
            </a:r>
            <a:r>
              <a:rPr lang="ru-RU" sz="1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постпетровское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время были разные учреждения: военный госпиталь был обустроен при Екатерине II, потом больница, детский сад.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Ныне интерьеры дворца воссозданы, здесь разместилась музейная композиция в составе </a:t>
            </a:r>
            <a:r>
              <a:rPr lang="ru-RU" sz="16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Государсвтенного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музея-заповедника «Петергоф».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Посетители могут увидеть личные вещи первого русского императора: шелковый халат Петра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праздничный костюм (костюм является копией), ширма для спальни, расписанная в китайском стиле. 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Редкий экспонат – парадный портрет Петра I (прижизненное изображение молодого царя работы неизвестного русского художника). </a:t>
            </a:r>
            <a:endParaRPr lang="ru-RU" sz="1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Путевой дворец Петра Первого в Стрельне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9566" y="1735539"/>
            <a:ext cx="3615397" cy="27133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9B8CF425-379A-4285-8E6B-F44B8050E004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68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9EF19DD6-1537-496E-9295-AA95A0948E92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68932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58563" y="812835"/>
            <a:ext cx="7133437" cy="5232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Путевой (Малый) дворец в Стрельне. Небольшой бело-желтый деревянный дворец типичной для петровского времени архитектуры. Здесь располагалась небольшая загородная усадьба Петра I. Он останавливался в ней во время поездок в Кронштадт, Петергоф и Ораниенбаум.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усадьбе был разбит сад с оранжереями.  Здесь высаживались медоносные душистые растения, различные овощные культуры, пряные и лекарственные растения. Местная речка Стрелка использовалась для устройства рыбных прудов.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Петра путевой дворец много раз перестраивался, бережно сохранялся как память о первом Императоре, разбирался и восстанавливался.  Здесь останавливались члены царской семьи и их приближенные.  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Деревянный дворец чудом сохранился во время Великой Отечественной войны.</a:t>
            </a:r>
            <a:endParaRPr lang="ru-RU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 музее хранится, например, настоящий халат Петра </a:t>
            </a:r>
            <a:r>
              <a:rPr lang="en-US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отпечаток ладони императора, мини-версия памятника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Л.Бернштама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которую можно увидеть на Петровской горке у Выборгского замка (г. Выборг).</a:t>
            </a:r>
            <a:endParaRPr lang="ru-RU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Евгений\Desktop\ГРАД ПЕТРОВ  ГРАД ПЕТРОВУ\БЕРУ\IMG202203061117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5818" y="2087570"/>
            <a:ext cx="2511963" cy="325144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6E6124F3-8A9F-45E8-84BB-6F516D68C683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68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1FA204CD-E411-4F7B-9CBA-E024658F010D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425054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921239" y="2178945"/>
            <a:ext cx="7167298" cy="1789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Кто автор памятника Петру 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на Плясовой площади  Петропавловской крепости у Комендантского дома?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Где была отлита эта скульптура? </a:t>
            </a:r>
            <a:endParaRPr lang="ru-RU" sz="11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Похоже ли скульптурное лицо на оригинал?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Зачем памятник через некоторое время после установки обнесли оградой?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554" name="Picture 2" descr="https://s.fishki.net/upload/users/2018/08/19/744810/05682730003b80a2990f1e337c594dc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7405" y="1637392"/>
            <a:ext cx="2501209" cy="37518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5F6E934-37C0-4005-A0F8-BB46519B6E54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69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BC6E6ABA-085E-47AA-89D5-3C29CB6B9AFA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242552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6566" y="1578205"/>
            <a:ext cx="6091311" cy="3701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80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скульптор «Основателю Великого Града Российского императору Петру Первому» Михаил Шемякин.</a:t>
            </a:r>
            <a:endParaRPr lang="ru-RU" sz="14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Скульптура была отлита в Америке.</a:t>
            </a:r>
            <a:endParaRPr lang="ru-RU" sz="1600" i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создания лица скульптуры автор использовал копию прижизненной маски Петра, созданную </a:t>
            </a:r>
            <a:r>
              <a:rPr lang="ru-RU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Бартоломео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Карло Растрелли.</a:t>
            </a:r>
            <a:endParaRPr lang="ru-RU" sz="1400" i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Посетители Петропавловской крепости стали верить, что у памятника модно загадать желание: если потереть правую руку — посыплются денежки, если левую руку - то человеке проснется талант. </a:t>
            </a:r>
            <a:endParaRPr lang="ru-RU" sz="1400" i="1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Фигура Петра удивляет нарушением естественных пропорций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2962" y="2265103"/>
            <a:ext cx="2387442" cy="31846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799DE6D7-90B7-45B2-A9AE-2CCA8A827C70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69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72265F9A-53FB-452C-8074-F4310BBFCFB3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3366" y="2609851"/>
            <a:ext cx="1653540" cy="220408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37177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30837" y="1775117"/>
            <a:ext cx="5889673" cy="33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самое большое подземное изображение Невы.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самая глубокая станция в Санкт-Петербурге (глубина ее 78 метров – одна из самых глубоких в Мире).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торцевой стене центрального зала станции на мозаичном панно надпись: «ОСНОВАНИЕ АДМИРАЛТЕЙСВТА В 1704 ГОДУ» (художник </a:t>
            </a:r>
            <a:r>
              <a:rPr lang="ru-RU" b="1" i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А.К.Быстров</a:t>
            </a: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станция метро находится ближе всего к Эрмитажу?</a:t>
            </a:r>
            <a:endParaRPr lang="ru-RU" sz="105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602" name="Picture 2" descr="https://rossaprimavera.ru/static/files/eb768963c91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263" y="2039006"/>
            <a:ext cx="4940003" cy="27799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04366C0E-3150-4A27-BAB0-431B359B374B}"/>
              </a:ext>
            </a:extLst>
          </p:cNvPr>
          <p:cNvSpPr txBox="1">
            <a:spLocks/>
          </p:cNvSpPr>
          <p:nvPr/>
        </p:nvSpPr>
        <p:spPr>
          <a:xfrm>
            <a:off x="770312" y="312200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70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1" name="Горизонтальный свиток 4">
            <a:hlinkClick r:id="rId5" action="ppaction://hlinksldjump"/>
            <a:extLst>
              <a:ext uri="{FF2B5EF4-FFF2-40B4-BE49-F238E27FC236}">
                <a16:creationId xmlns:a16="http://schemas.microsoft.com/office/drawing/2014/main" xmlns="" id="{A72D1950-4A9D-4FD6-B7BC-EEDC3893F4FC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807348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59229" y="528313"/>
            <a:ext cx="6957269" cy="5307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6000"/>
              </a:lnSpc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Станция Адмиралтейская самая глубокая в России станция метрополитена. Для её оформления архитектор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А.Константинов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выбрал морскую тематику.</a:t>
            </a:r>
            <a:endParaRPr lang="ru-RU" sz="11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Полы вымощены серым 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мансуровским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и красным гранитом с тремя инкрустациями роз ветров в окаймлении гранитом охристого тона. Путевые стены облицованы голубовато-серым мрамором, напоминающим цвет Балтийского моря. Аркада станции отделана мрамором «</a:t>
            </a:r>
            <a:r>
              <a:rPr lang="ru-RU" sz="1600" b="1" i="1" dirty="0" err="1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газган</a:t>
            </a: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» кремово-золотистых тонов. 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Простенки между колоннами украшены горельефами русских адмиралов и флотоводцев: П. С. Нахимова, Ф. Ф. Ушакова, С. О. Макарова, И. К. Григоровича, Ф. Ф. Беллинсгаузена и Ф. М. Апраксина (скульпторы В. Д. Свешников и А. С. Чаркин).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1600" b="1" i="1" dirty="0">
                <a:solidFill>
                  <a:schemeClr val="accent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Эффектно смотрятся мозаичные панно из смальты «Нева» и «Нептун».  А в торце платформы находится панно «Основание Адмиралтейства», где изображены первые корабли русского флота. В центре композиции — император. Найти изображение основателя Санкт-Петербурга просто: Петр изображен управляющим ботом на фоне деревянного Адмиралтейства и выстроившихся в парадном строю кораблей, созданных на верфях Санкт-Петербурга.   </a:t>
            </a:r>
            <a:endParaRPr lang="ru-RU" sz="12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4580" name="Picture 4" descr="https://img-fotki.yandex.ru/get/9542/27539999.5e/0_9ad82_169519d4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245" y="2030290"/>
            <a:ext cx="3911110" cy="27974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62D995FE-36FE-4F04-9801-D8DC987E3482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70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265358B9-6A84-4FBD-8475-8B4FE79875B9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41882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>
            <a:hlinkClick r:id="rId3" action="ppaction://hlinksldjump"/>
          </p:cNvPr>
          <p:cNvSpPr/>
          <p:nvPr/>
        </p:nvSpPr>
        <p:spPr>
          <a:xfrm>
            <a:off x="5554730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Просмотреть ответ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65434" y="942762"/>
            <a:ext cx="72455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Деятельность Петра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ознаменовалась бурной реформацией и стремлением обновить всю общественную жизнь России. В основу своих планов Петр заложил идею развития народного образования. При нем стали активно создаваться учебные заведения самой разной направленности.</a:t>
            </a:r>
          </a:p>
          <a:p>
            <a:pPr algn="just"/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Петром было положено начало венному, медицинскому, юридическому и филологическому образованию. </a:t>
            </a:r>
          </a:p>
          <a:p>
            <a:pPr algn="just"/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Реформы Петра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внесли огромный вклад в развитие системы образования в России Именно в это время была создана светская школа и предпринята попытка организовать государственную систему народного образования.</a:t>
            </a:r>
          </a:p>
          <a:p>
            <a:pPr algn="just"/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     В начале 1724 г. вышел указ Петра </a:t>
            </a:r>
            <a:r>
              <a:rPr lang="en-US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об учреждении Академии наук и художеств с гимназией и университетом. Одной из главных задач, поставленных перед Академией, должна была стать ее деятельность по распространению просвещения в России. </a:t>
            </a:r>
          </a:p>
          <a:p>
            <a:pPr algn="just"/>
            <a:endParaRPr lang="ru-RU" sz="1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Какое высшее учебное заведение Санкт-Петербурга названо именем Петра Великого?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9ABD343F-F2BC-4A7B-828D-01ECA134555D}"/>
              </a:ext>
            </a:extLst>
          </p:cNvPr>
          <p:cNvSpPr txBox="1">
            <a:spLocks/>
          </p:cNvSpPr>
          <p:nvPr/>
        </p:nvSpPr>
        <p:spPr>
          <a:xfrm>
            <a:off x="770312" y="2431196"/>
            <a:ext cx="3833906" cy="1547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0" i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000" b="1" i="1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Schoolbook" panose="02040604050505020304"/>
                <a:ea typeface="+mj-ea"/>
                <a:cs typeface="+mj-cs"/>
              </a:rPr>
              <a:t>Вопрос </a:t>
            </a:r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/>
              </a:rPr>
              <a:t>71</a:t>
            </a:r>
            <a:endParaRPr kumimoji="0" lang="ru-RU" sz="5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entury Schoolbook" panose="02040604050505020304"/>
              <a:ea typeface="+mj-ea"/>
              <a:cs typeface="+mj-cs"/>
            </a:endParaRPr>
          </a:p>
        </p:txBody>
      </p:sp>
      <p:sp>
        <p:nvSpPr>
          <p:cNvPr id="10" name="Горизонтальный свиток 4">
            <a:hlinkClick r:id="rId4" action="ppaction://hlinksldjump"/>
            <a:extLst>
              <a:ext uri="{FF2B5EF4-FFF2-40B4-BE49-F238E27FC236}">
                <a16:creationId xmlns:a16="http://schemas.microsoft.com/office/drawing/2014/main" xmlns="" id="{761AD908-8372-4397-AD35-B0461D0404D8}"/>
              </a:ext>
            </a:extLst>
          </p:cNvPr>
          <p:cNvSpPr/>
          <p:nvPr/>
        </p:nvSpPr>
        <p:spPr>
          <a:xfrm>
            <a:off x="8975674" y="5835535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Вернуться к выбору вопроса</a:t>
            </a:r>
          </a:p>
        </p:txBody>
      </p:sp>
    </p:spTree>
    <p:extLst>
      <p:ext uri="{BB962C8B-B14F-4D97-AF65-F5344CB8AC3E}">
        <p14:creationId xmlns:p14="http://schemas.microsoft.com/office/powerpoint/2010/main" xmlns="" val="331928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62814" y="593922"/>
            <a:ext cx="672544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Памятник Петру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установили главным зданием Политехнического университета. Бюст Петра Великого создали скульпторы Борис Петров и Татьяна Милорадович.</a:t>
            </a:r>
            <a:endParaRPr lang="ru-RU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Санкт-Петербургский политехнический университет Петра Великого — старейшее российское многофункциональное государственное высшее учебное заведение. Был основан  в 1899 г. в соответствии с поручением министра финансов Российской империи С. Ю. Витте как Санкт-Петербургский политехнический институт имени Петра Великого. </a:t>
            </a:r>
            <a:endParaRPr lang="ru-RU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На протяжении десятилетий имя Петра </a:t>
            </a:r>
            <a:r>
              <a:rPr lang="en-US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упоминалось в названии вуза. После того как несколько лет назад т\имя императора было восстановлена, Летом 2014 года Политехнический университет вернул себе имя Петра Великого, и был установлен бюст </a:t>
            </a:r>
            <a:endParaRPr lang="ru-RU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chemeClr val="accent1"/>
              </a:solidFill>
            </a:endParaRPr>
          </a:p>
        </p:txBody>
      </p:sp>
      <p:pic>
        <p:nvPicPr>
          <p:cNvPr id="6" name="Picture 3" descr="https://img1.dp.ru/images/picturegallery/2016/05/62f6f98d-3626-4bb2-8a86-ae7e59f7960f/3b2661e9-50f3-4ec3-9f54-ad510eb9390d_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8602" y="2441384"/>
            <a:ext cx="2906395" cy="19373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CB18A61-2373-4A17-954B-280CB63760CD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5943600" cy="260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Ответ на вопрос 71</a:t>
            </a:r>
            <a:endParaRPr lang="ru-RU" dirty="0">
              <a:latin typeface="Century Schoolbook" panose="02040604050505020304" pitchFamily="18" charset="0"/>
            </a:endParaRPr>
          </a:p>
        </p:txBody>
      </p:sp>
      <p:sp>
        <p:nvSpPr>
          <p:cNvPr id="10" name="Горизонтальный свиток 10">
            <a:hlinkClick r:id="rId4" action="ppaction://hlinksldjump"/>
            <a:extLst>
              <a:ext uri="{FF2B5EF4-FFF2-40B4-BE49-F238E27FC236}">
                <a16:creationId xmlns:a16="http://schemas.microsoft.com/office/drawing/2014/main" xmlns="" id="{2F910D8F-2C4A-4176-8CA2-4C3943AF3CF0}"/>
              </a:ext>
            </a:extLst>
          </p:cNvPr>
          <p:cNvSpPr/>
          <p:nvPr/>
        </p:nvSpPr>
        <p:spPr>
          <a:xfrm>
            <a:off x="9345637" y="6080006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Вернуться к выбору вопроса</a:t>
            </a:r>
          </a:p>
        </p:txBody>
      </p:sp>
      <p:sp>
        <p:nvSpPr>
          <p:cNvPr id="11" name="Горизонтальный свиток 10">
            <a:hlinkClick r:id="rId5" action="ppaction://hlinksldjump"/>
            <a:extLst>
              <a:ext uri="{FF2B5EF4-FFF2-40B4-BE49-F238E27FC236}">
                <a16:creationId xmlns:a16="http://schemas.microsoft.com/office/drawing/2014/main" xmlns="" id="{DF4BDE04-6F69-4DBA-983C-32D2F6832B7D}"/>
              </a:ext>
            </a:extLst>
          </p:cNvPr>
          <p:cNvSpPr/>
          <p:nvPr/>
        </p:nvSpPr>
        <p:spPr>
          <a:xfrm>
            <a:off x="5969010" y="6068729"/>
            <a:ext cx="2470432" cy="3906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Завершить квест</a:t>
            </a:r>
          </a:p>
        </p:txBody>
      </p:sp>
    </p:spTree>
    <p:extLst>
      <p:ext uri="{BB962C8B-B14F-4D97-AF65-F5344CB8AC3E}">
        <p14:creationId xmlns:p14="http://schemas.microsoft.com/office/powerpoint/2010/main" xmlns="" val="3840314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737908"/>
            <a:ext cx="12192000" cy="383181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Вопросы викторины были составлены двумя петербуржскими бабушками, любящими свой город и внуков: </a:t>
            </a:r>
            <a:r>
              <a:rPr lang="ru-RU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Погодиной Викторией Леонидовной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и </a:t>
            </a:r>
            <a:r>
              <a:rPr lang="ru-RU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Филипповой Ингой Георгиевной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В составлении заданий для квеста «Раз, два, три, четыре, </a:t>
            </a:r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пять: 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мы Петра идем искать» приняли активное участие петербуржские школьницы начальных классов, они же внучки:</a:t>
            </a:r>
          </a:p>
          <a:p>
            <a:pPr marL="800100" lvl="1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ru-RU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Матвеевская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Инга Олеговна, ученица 2-го Д класса гимназии № 586 Василеостровского района</a:t>
            </a:r>
          </a:p>
          <a:p>
            <a:pPr marL="800100" lvl="1" indent="-342900" algn="ctr">
              <a:lnSpc>
                <a:spcPct val="150000"/>
              </a:lnSpc>
              <a:buFont typeface="+mj-lt"/>
              <a:buAutoNum type="arabicPeriod"/>
            </a:pP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Крутихина Александра Витальевна, ученица </a:t>
            </a:r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2-го А 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класса </a:t>
            </a:r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Прогимназии 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№698 </a:t>
            </a:r>
            <a:r>
              <a:rPr lang="ru-RU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«Пансион» </a:t>
            </a: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Московского района</a:t>
            </a:r>
          </a:p>
          <a:p>
            <a:pPr algn="ctr">
              <a:lnSpc>
                <a:spcPct val="150000"/>
              </a:lnSpc>
            </a:pPr>
            <a:r>
              <a:rPr lang="ru-RU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	Авторы-составители посетили все объекты, включенные в квест-викторину.  Получили удовольствие, узнали много нового.  Нам было интересно! Желаете – присоединяйтесь!</a:t>
            </a:r>
          </a:p>
        </p:txBody>
      </p:sp>
      <p:pic>
        <p:nvPicPr>
          <p:cNvPr id="14" name="Picture 2" descr="В аэропорту Пулково появился свой Петр I в образе современного авиапассажира">
            <a:extLst>
              <a:ext uri="{FF2B5EF4-FFF2-40B4-BE49-F238E27FC236}">
                <a16:creationId xmlns:a16="http://schemas.microsoft.com/office/drawing/2014/main" xmlns="" id="{F44F021A-66CC-4451-B8DA-3687206E87E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2135" y="331234"/>
            <a:ext cx="3080385" cy="20523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6834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>
    <a:spDef>
      <a:spPr/>
      <a:bodyPr rtlCol="0" anchor="ctr"/>
      <a:lstStyle>
        <a:defPPr marL="0" marR="0" indent="0" algn="ctr" defTabSz="4572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kern="1200" cap="none" spc="0" normalizeH="0" baseline="0" noProof="0" dirty="0" smtClean="0">
            <a:ln>
              <a:noFill/>
            </a:ln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uLnTx/>
            <a:uFillTx/>
            <a:latin typeface="Corbel" panose="020B0503020204020204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60E032F-2E55-4A86-BB2D-1A317C6429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B4AFBF-E012-4607-B95C-D9E661912AC6}">
  <ds:schemaRefs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purl.org/dc/dcmitype/"/>
    <ds:schemaRef ds:uri="71af3243-3dd4-4a8d-8c0d-dd76da1f02a5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C77EC923-6023-4411-8330-A0042153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12156</Words>
  <Application>Microsoft Office PowerPoint</Application>
  <PresentationFormat>Произвольный</PresentationFormat>
  <Paragraphs>1312</Paragraphs>
  <Slides>151</Slides>
  <Notes>151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151</vt:i4>
      </vt:variant>
    </vt:vector>
  </HeadingPairs>
  <TitlesOfParts>
    <vt:vector size="152" baseType="lpstr">
      <vt:lpstr>Интеграл</vt:lpstr>
      <vt:lpstr>РАЗ, ДВА, ТРИ, ЧЕТЫРЕ, ПЯТЬ: МЫ ПЕТРА ИДЕМ ИСКАТЬ!</vt:lpstr>
      <vt:lpstr>Кто такой Петр I?</vt:lpstr>
      <vt:lpstr>Кто такой Петр I?</vt:lpstr>
      <vt:lpstr>Слайд 4</vt:lpstr>
      <vt:lpstr>Кто такой Петр I?</vt:lpstr>
      <vt:lpstr>Раз, два, три, четыре, пять: Мы Петра пошли искать!</vt:lpstr>
      <vt:lpstr>Вопрос 1</vt:lpstr>
      <vt:lpstr>Ответ на вопрос 1</vt:lpstr>
      <vt:lpstr>Слайд 9</vt:lpstr>
      <vt:lpstr>Слайд 10</vt:lpstr>
      <vt:lpstr>Слайд 11</vt:lpstr>
      <vt:lpstr>Ответ на вопрос 3</vt:lpstr>
      <vt:lpstr>Слайд 13</vt:lpstr>
      <vt:lpstr>Ответ на вопрос 4</vt:lpstr>
      <vt:lpstr>Слайд 15</vt:lpstr>
      <vt:lpstr>Ответ на вопрос 5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2022-03-21T08:47:40Z</dcterms:created>
  <dcterms:modified xsi:type="dcterms:W3CDTF">2022-03-23T08:20:33Z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